
<file path=[Content_Types].xml><?xml version="1.0" encoding="utf-8"?>
<Types xmlns="http://schemas.openxmlformats.org/package/2006/content-types">
  <Default Extension="xml" ContentType="application/xml"/>
  <Default Extension="gif" ContentType="image/gif"/>
  <Default Extension="rels" ContentType="application/vnd.openxmlformats-package.relationships+xml"/>
  <Default Extension="emf" ContentType="image/x-emf"/>
  <Default Extension="vml" ContentType="application/vnd.openxmlformats-officedocument.vmlDrawing"/>
  <Default Extension="wdp" ContentType="image/vnd.ms-photo"/>
  <Default Extension="docx" ContentType="application/vnd.openxmlformats-officedocument.wordprocessingml.documen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9" r:id="rId3"/>
    <p:sldId id="257" r:id="rId4"/>
    <p:sldId id="258" r:id="rId5"/>
    <p:sldId id="260" r:id="rId6"/>
    <p:sldId id="261" r:id="rId7"/>
    <p:sldId id="263" r:id="rId8"/>
    <p:sldId id="259" r:id="rId9"/>
    <p:sldId id="262" r:id="rId10"/>
    <p:sldId id="273" r:id="rId11"/>
    <p:sldId id="268" r:id="rId12"/>
    <p:sldId id="265" r:id="rId13"/>
    <p:sldId id="267" r:id="rId14"/>
    <p:sldId id="274" r:id="rId15"/>
    <p:sldId id="281" r:id="rId16"/>
    <p:sldId id="270" r:id="rId17"/>
    <p:sldId id="271" r:id="rId18"/>
    <p:sldId id="272" r:id="rId19"/>
    <p:sldId id="305" r:id="rId20"/>
    <p:sldId id="275" r:id="rId21"/>
    <p:sldId id="277" r:id="rId22"/>
    <p:sldId id="278" r:id="rId23"/>
    <p:sldId id="276" r:id="rId24"/>
    <p:sldId id="280" r:id="rId25"/>
    <p:sldId id="282" r:id="rId26"/>
    <p:sldId id="283" r:id="rId27"/>
    <p:sldId id="284" r:id="rId28"/>
    <p:sldId id="285" r:id="rId29"/>
    <p:sldId id="286" r:id="rId30"/>
    <p:sldId id="319" r:id="rId31"/>
    <p:sldId id="287" r:id="rId32"/>
    <p:sldId id="288" r:id="rId33"/>
    <p:sldId id="289" r:id="rId34"/>
    <p:sldId id="290" r:id="rId35"/>
    <p:sldId id="291" r:id="rId36"/>
    <p:sldId id="293" r:id="rId37"/>
    <p:sldId id="294" r:id="rId38"/>
    <p:sldId id="306" r:id="rId39"/>
    <p:sldId id="295" r:id="rId40"/>
    <p:sldId id="296" r:id="rId41"/>
    <p:sldId id="310" r:id="rId42"/>
    <p:sldId id="311" r:id="rId43"/>
    <p:sldId id="297" r:id="rId44"/>
    <p:sldId id="298" r:id="rId45"/>
    <p:sldId id="307" r:id="rId46"/>
    <p:sldId id="308" r:id="rId47"/>
    <p:sldId id="312" r:id="rId48"/>
    <p:sldId id="313" r:id="rId49"/>
    <p:sldId id="309" r:id="rId50"/>
    <p:sldId id="314" r:id="rId51"/>
    <p:sldId id="315" r:id="rId52"/>
    <p:sldId id="316" r:id="rId53"/>
    <p:sldId id="317" r:id="rId54"/>
    <p:sldId id="318" r:id="rId55"/>
    <p:sldId id="320" r:id="rId56"/>
    <p:sldId id="321" r:id="rId57"/>
    <p:sldId id="322" r:id="rId58"/>
    <p:sldId id="323" r:id="rId59"/>
    <p:sldId id="299" r:id="rId60"/>
    <p:sldId id="300" r:id="rId61"/>
    <p:sldId id="324" r:id="rId62"/>
    <p:sldId id="328" r:id="rId63"/>
    <p:sldId id="329" r:id="rId64"/>
    <p:sldId id="331" r:id="rId65"/>
    <p:sldId id="327" r:id="rId66"/>
    <p:sldId id="326" r:id="rId67"/>
    <p:sldId id="334" r:id="rId68"/>
    <p:sldId id="333" r:id="rId69"/>
    <p:sldId id="332" r:id="rId70"/>
    <p:sldId id="337" r:id="rId71"/>
    <p:sldId id="336" r:id="rId72"/>
    <p:sldId id="335" r:id="rId73"/>
    <p:sldId id="325" r:id="rId74"/>
    <p:sldId id="330" r:id="rId75"/>
    <p:sldId id="338" r:id="rId76"/>
    <p:sldId id="339" r:id="rId77"/>
    <p:sldId id="340" r:id="rId78"/>
    <p:sldId id="341" r:id="rId79"/>
    <p:sldId id="342" r:id="rId8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94636" autoAdjust="0"/>
  </p:normalViewPr>
  <p:slideViewPr>
    <p:cSldViewPr snapToGrid="0" snapToObjects="1">
      <p:cViewPr varScale="1">
        <p:scale>
          <a:sx n="81" d="100"/>
          <a:sy n="81" d="100"/>
        </p:scale>
        <p:origin x="-1792" y="-12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80" Type="http://schemas.openxmlformats.org/officeDocument/2006/relationships/slide" Target="slides/slide79.xml"/><Relationship Id="rId81" Type="http://schemas.openxmlformats.org/officeDocument/2006/relationships/printerSettings" Target="printerSettings/printerSettings1.bin"/><Relationship Id="rId82" Type="http://schemas.openxmlformats.org/officeDocument/2006/relationships/presProps" Target="presProps.xml"/><Relationship Id="rId83" Type="http://schemas.openxmlformats.org/officeDocument/2006/relationships/viewProps" Target="viewProps.xml"/><Relationship Id="rId84" Type="http://schemas.openxmlformats.org/officeDocument/2006/relationships/theme" Target="theme/theme1.xml"/><Relationship Id="rId85" Type="http://schemas.openxmlformats.org/officeDocument/2006/relationships/tableStyles" Target="tableStyles.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9.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33.emf"/><Relationship Id="rId2" Type="http://schemas.openxmlformats.org/officeDocument/2006/relationships/image" Target="../media/image34.emf"/><Relationship Id="rId3" Type="http://schemas.openxmlformats.org/officeDocument/2006/relationships/image" Target="../media/image35.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Same Side Corner Rectangle 6"/>
          <p:cNvSpPr/>
          <p:nvPr/>
        </p:nvSpPr>
        <p:spPr>
          <a:xfrm rot="16200000">
            <a:off x="1066801" y="1603786"/>
            <a:ext cx="3474720" cy="3474720"/>
          </a:xfrm>
          <a:prstGeom prst="round2SameRect">
            <a:avLst>
              <a:gd name="adj1" fmla="val 3122"/>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25"/>
          <p:cNvGrpSpPr>
            <a:grpSpLocks noChangeAspect="1"/>
          </p:cNvGrpSpPr>
          <p:nvPr/>
        </p:nvGrpSpPr>
        <p:grpSpPr>
          <a:xfrm>
            <a:off x="2071048" y="2502945"/>
            <a:ext cx="1466879" cy="1676400"/>
            <a:chOff x="1230573" y="1890215"/>
            <a:chExt cx="1444388" cy="1650696"/>
          </a:xfrm>
        </p:grpSpPr>
        <p:sp>
          <p:nvSpPr>
            <p:cNvPr id="9" name="Oval 8"/>
            <p:cNvSpPr/>
            <p:nvPr/>
          </p:nvSpPr>
          <p:spPr>
            <a:xfrm>
              <a:off x="1230573" y="1890215"/>
              <a:ext cx="1444388" cy="937146"/>
            </a:xfrm>
            <a:prstGeom prst="ellipse">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Oval 9"/>
            <p:cNvSpPr/>
            <p:nvPr/>
          </p:nvSpPr>
          <p:spPr>
            <a:xfrm>
              <a:off x="1935709" y="2845831"/>
              <a:ext cx="603504" cy="402336"/>
            </a:xfrm>
            <a:prstGeom prst="ellipse">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Oval 10"/>
            <p:cNvSpPr/>
            <p:nvPr/>
          </p:nvSpPr>
          <p:spPr>
            <a:xfrm>
              <a:off x="1901589" y="3275735"/>
              <a:ext cx="392373" cy="265176"/>
            </a:xfrm>
            <a:prstGeom prst="ellipse">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Oval 11"/>
            <p:cNvSpPr/>
            <p:nvPr/>
          </p:nvSpPr>
          <p:spPr>
            <a:xfrm>
              <a:off x="1633181" y="2395181"/>
              <a:ext cx="621792" cy="402336"/>
            </a:xfrm>
            <a:prstGeom prst="ellipse">
              <a:avLst/>
            </a:prstGeom>
            <a:solidFill>
              <a:srgbClr val="FFFFFF">
                <a:alpha val="3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4" name="Date Placeholder 3"/>
          <p:cNvSpPr>
            <a:spLocks noGrp="1"/>
          </p:cNvSpPr>
          <p:nvPr>
            <p:ph type="dt" sz="half" idx="10"/>
          </p:nvPr>
        </p:nvSpPr>
        <p:spPr/>
        <p:txBody>
          <a:bodyPr/>
          <a:lstStyle/>
          <a:p>
            <a:fld id="{A2F0292D-1797-49A5-8D2D-8D50C72EF3CC}" type="datetimeFigureOut">
              <a:rPr lang="en-US" smtClean="0"/>
              <a:t>12-03-20</a:t>
            </a:fld>
            <a:endParaRPr lang="en-US"/>
          </a:p>
        </p:txBody>
      </p:sp>
      <p:sp>
        <p:nvSpPr>
          <p:cNvPr id="5" name="Footer Placeholder 4"/>
          <p:cNvSpPr>
            <a:spLocks noGrp="1"/>
          </p:cNvSpPr>
          <p:nvPr>
            <p:ph type="ftr" sz="quarter" idx="11"/>
          </p:nvPr>
        </p:nvSpPr>
        <p:spPr>
          <a:xfrm>
            <a:off x="457200" y="6356350"/>
            <a:ext cx="2895600" cy="365125"/>
          </a:xfrm>
        </p:spPr>
        <p:txBody>
          <a:bodyPr/>
          <a:lstStyle/>
          <a:p>
            <a:endParaRPr lang="en-US"/>
          </a:p>
        </p:txBody>
      </p:sp>
      <p:sp>
        <p:nvSpPr>
          <p:cNvPr id="6" name="Slide Number Placeholder 5"/>
          <p:cNvSpPr>
            <a:spLocks noGrp="1"/>
          </p:cNvSpPr>
          <p:nvPr>
            <p:ph type="sldNum" sz="quarter" idx="12"/>
          </p:nvPr>
        </p:nvSpPr>
        <p:spPr>
          <a:xfrm>
            <a:off x="4267200" y="6356350"/>
            <a:ext cx="609600" cy="365125"/>
          </a:xfrm>
        </p:spPr>
        <p:txBody>
          <a:bodyPr vert="horz" lIns="91440" tIns="45720" rIns="91440" bIns="45720" rtlCol="0" anchor="ctr"/>
          <a:lstStyle>
            <a:lvl1pPr marL="0" algn="ctr" defTabSz="914400" rtl="0" eaLnBrk="1" latinLnBrk="0" hangingPunct="1">
              <a:defRPr sz="900" b="1" kern="1200">
                <a:solidFill>
                  <a:schemeClr val="bg1">
                    <a:lumMod val="75000"/>
                  </a:schemeClr>
                </a:solidFill>
                <a:latin typeface="+mn-lt"/>
                <a:ea typeface="+mn-ea"/>
                <a:cs typeface="+mn-cs"/>
              </a:defRPr>
            </a:lvl1pPr>
          </a:lstStyle>
          <a:p>
            <a:fld id="{D6CC888B-D9F9-4E54-B722-F151A9F45E95}" type="slidenum">
              <a:rPr lang="en-US" smtClean="0"/>
              <a:t>‹#›</a:t>
            </a:fld>
            <a:endParaRPr lang="en-US"/>
          </a:p>
        </p:txBody>
      </p:sp>
      <p:sp>
        <p:nvSpPr>
          <p:cNvPr id="13" name="Round Same Side Corner Rectangle 12"/>
          <p:cNvSpPr/>
          <p:nvPr/>
        </p:nvSpPr>
        <p:spPr>
          <a:xfrm rot="5400000" flipH="1">
            <a:off x="4572000" y="1603786"/>
            <a:ext cx="3474720" cy="3474720"/>
          </a:xfrm>
          <a:prstGeom prst="round2SameRect">
            <a:avLst>
              <a:gd name="adj1" fmla="val 3122"/>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4651248" y="1680881"/>
            <a:ext cx="3273552" cy="1640541"/>
          </a:xfrm>
        </p:spPr>
        <p:txBody>
          <a:bodyPr vert="horz" lIns="91440" tIns="0" rIns="91440" bIns="0" rtlCol="0" anchor="b" anchorCtr="0">
            <a:noAutofit/>
          </a:bodyPr>
          <a:lstStyle>
            <a:lvl1pPr algn="ctr" defTabSz="914400" rtl="0" eaLnBrk="1" latinLnBrk="0" hangingPunct="1">
              <a:lnSpc>
                <a:spcPts val="4000"/>
              </a:lnSpc>
              <a:spcBef>
                <a:spcPct val="0"/>
              </a:spcBef>
              <a:buNone/>
              <a:defRPr sz="3600" kern="1200">
                <a:solidFill>
                  <a:schemeClr val="bg1"/>
                </a:solidFill>
                <a:latin typeface="+mj-lt"/>
                <a:ea typeface="+mj-ea"/>
                <a:cs typeface="+mj-cs"/>
              </a:defRPr>
            </a:lvl1pPr>
          </a:lstStyle>
          <a:p>
            <a:r>
              <a:rPr lang="en-CA" smtClean="0"/>
              <a:t>Click to edit Master title style</a:t>
            </a:r>
            <a:endParaRPr/>
          </a:p>
        </p:txBody>
      </p:sp>
      <p:sp>
        <p:nvSpPr>
          <p:cNvPr id="3" name="Subtitle 2"/>
          <p:cNvSpPr>
            <a:spLocks noGrp="1"/>
          </p:cNvSpPr>
          <p:nvPr>
            <p:ph type="subTitle" idx="1"/>
          </p:nvPr>
        </p:nvSpPr>
        <p:spPr>
          <a:xfrm>
            <a:off x="4651248" y="3384176"/>
            <a:ext cx="3273552" cy="530352"/>
          </a:xfrm>
        </p:spPr>
        <p:txBody>
          <a:bodyPr vert="horz" lIns="91440" tIns="0" rIns="91440" bIns="0" rtlCol="0">
            <a:normAutofit/>
          </a:bodyPr>
          <a:lstStyle>
            <a:lvl1pPr marL="0" indent="0" algn="ctr" defTabSz="914400" rtl="0" eaLnBrk="1" latinLnBrk="0" hangingPunct="1">
              <a:spcBef>
                <a:spcPts val="0"/>
              </a:spcBef>
              <a:buClr>
                <a:schemeClr val="accent1"/>
              </a:buClr>
              <a:buSzPct val="130000"/>
              <a:buFont typeface="Wingdings" pitchFamily="2" charset="2"/>
              <a:buNone/>
              <a:defRPr sz="1400" kern="1200">
                <a:solidFill>
                  <a:schemeClr val="bg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12" name="Picture Placeholder 11"/>
          <p:cNvSpPr>
            <a:spLocks noGrp="1"/>
          </p:cNvSpPr>
          <p:nvPr>
            <p:ph type="pic" sz="quarter" idx="13"/>
          </p:nvPr>
        </p:nvSpPr>
        <p:spPr>
          <a:xfrm>
            <a:off x="3429001" y="450850"/>
            <a:ext cx="4922184" cy="4611688"/>
          </a:xfrm>
          <a:prstGeom prst="roundRect">
            <a:avLst>
              <a:gd name="adj" fmla="val 3826"/>
            </a:avLst>
          </a:prstGeom>
          <a:noFill/>
        </p:spPr>
        <p:txBody>
          <a:bodyPr/>
          <a:lstStyle>
            <a:lvl1pPr>
              <a:buNone/>
              <a:defRPr/>
            </a:lvl1pPr>
          </a:lstStyle>
          <a:p>
            <a:r>
              <a:rPr lang="en-CA" smtClean="0"/>
              <a:t>Drag picture to placeholder or click icon to add</a:t>
            </a:r>
            <a:endParaRPr/>
          </a:p>
        </p:txBody>
      </p:sp>
      <p:sp>
        <p:nvSpPr>
          <p:cNvPr id="2" name="Title 1"/>
          <p:cNvSpPr>
            <a:spLocks noGrp="1"/>
          </p:cNvSpPr>
          <p:nvPr>
            <p:ph type="title"/>
          </p:nvPr>
        </p:nvSpPr>
        <p:spPr>
          <a:xfrm>
            <a:off x="3426758" y="5069541"/>
            <a:ext cx="4924425" cy="662519"/>
          </a:xfrm>
        </p:spPr>
        <p:txBody>
          <a:bodyPr anchor="b"/>
          <a:lstStyle>
            <a:lvl1pPr algn="l">
              <a:defRPr sz="1800" b="0"/>
            </a:lvl1pPr>
          </a:lstStyle>
          <a:p>
            <a:r>
              <a:rPr lang="en-CA" smtClean="0"/>
              <a:t>Click to edit Master title style</a:t>
            </a:r>
            <a:endParaRPr/>
          </a:p>
        </p:txBody>
      </p:sp>
      <p:sp>
        <p:nvSpPr>
          <p:cNvPr id="4" name="Text Placeholder 3"/>
          <p:cNvSpPr>
            <a:spLocks noGrp="1"/>
          </p:cNvSpPr>
          <p:nvPr>
            <p:ph type="body" sz="half" idx="2"/>
          </p:nvPr>
        </p:nvSpPr>
        <p:spPr>
          <a:xfrm>
            <a:off x="3426759" y="5732060"/>
            <a:ext cx="4924425" cy="627797"/>
          </a:xfrm>
        </p:spPr>
        <p:txBody>
          <a:bodyPr/>
          <a:lstStyle>
            <a:lvl1pPr marL="0" indent="0">
              <a:spcBef>
                <a:spcPct val="0"/>
              </a:spcBef>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A2F0292D-1797-49A5-8D2D-8D50C72EF3CC}" type="datetimeFigureOut">
              <a:rPr lang="en-US" smtClean="0"/>
              <a:t>12-03-20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CC888B-D9F9-4E54-B722-F151A9F45E9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with Caption, Alt.">
    <p:spTree>
      <p:nvGrpSpPr>
        <p:cNvPr id="1" name=""/>
        <p:cNvGrpSpPr/>
        <p:nvPr/>
      </p:nvGrpSpPr>
      <p:grpSpPr>
        <a:xfrm>
          <a:off x="0" y="0"/>
          <a:ext cx="0" cy="0"/>
          <a:chOff x="0" y="0"/>
          <a:chExt cx="0" cy="0"/>
        </a:xfrm>
      </p:grpSpPr>
      <p:sp>
        <p:nvSpPr>
          <p:cNvPr id="12" name="Picture Placeholder 11"/>
          <p:cNvSpPr>
            <a:spLocks noGrp="1"/>
          </p:cNvSpPr>
          <p:nvPr>
            <p:ph type="pic" sz="quarter" idx="13"/>
          </p:nvPr>
        </p:nvSpPr>
        <p:spPr>
          <a:xfrm>
            <a:off x="3021106" y="1609725"/>
            <a:ext cx="5343525" cy="2281238"/>
          </a:xfrm>
          <a:prstGeom prst="roundRect">
            <a:avLst>
              <a:gd name="adj" fmla="val 3826"/>
            </a:avLst>
          </a:prstGeom>
          <a:noFill/>
        </p:spPr>
        <p:txBody>
          <a:bodyPr/>
          <a:lstStyle>
            <a:lvl1pPr>
              <a:buNone/>
              <a:defRPr/>
            </a:lvl1pPr>
          </a:lstStyle>
          <a:p>
            <a:r>
              <a:rPr lang="en-CA" smtClean="0"/>
              <a:t>Drag picture to placeholder or click icon to add</a:t>
            </a:r>
            <a:endParaRPr/>
          </a:p>
        </p:txBody>
      </p:sp>
      <p:sp>
        <p:nvSpPr>
          <p:cNvPr id="2" name="Title 1"/>
          <p:cNvSpPr>
            <a:spLocks noGrp="1"/>
          </p:cNvSpPr>
          <p:nvPr>
            <p:ph type="title"/>
          </p:nvPr>
        </p:nvSpPr>
        <p:spPr>
          <a:xfrm>
            <a:off x="2948318" y="3904812"/>
            <a:ext cx="5416313" cy="681892"/>
          </a:xfrm>
        </p:spPr>
        <p:txBody>
          <a:bodyPr anchor="b"/>
          <a:lstStyle>
            <a:lvl1pPr algn="l">
              <a:defRPr sz="1800" b="0"/>
            </a:lvl1pPr>
          </a:lstStyle>
          <a:p>
            <a:r>
              <a:rPr lang="en-CA" smtClean="0"/>
              <a:t>Click to edit Master title style</a:t>
            </a:r>
            <a:endParaRPr/>
          </a:p>
        </p:txBody>
      </p:sp>
      <p:sp>
        <p:nvSpPr>
          <p:cNvPr id="4" name="Text Placeholder 3"/>
          <p:cNvSpPr>
            <a:spLocks noGrp="1"/>
          </p:cNvSpPr>
          <p:nvPr>
            <p:ph type="body" sz="half" idx="2"/>
          </p:nvPr>
        </p:nvSpPr>
        <p:spPr>
          <a:xfrm>
            <a:off x="2948319" y="4586704"/>
            <a:ext cx="5416313" cy="627797"/>
          </a:xfrm>
        </p:spPr>
        <p:txBody>
          <a:bodyPr/>
          <a:lstStyle>
            <a:lvl1pPr marL="0" indent="0">
              <a:spcBef>
                <a:spcPct val="0"/>
              </a:spcBef>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A2F0292D-1797-49A5-8D2D-8D50C72EF3CC}" type="datetimeFigureOut">
              <a:rPr lang="en-US" smtClean="0"/>
              <a:t>12-03-20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CC888B-D9F9-4E54-B722-F151A9F45E95}"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12" name="Picture Placeholder 11"/>
          <p:cNvSpPr>
            <a:spLocks noGrp="1"/>
          </p:cNvSpPr>
          <p:nvPr>
            <p:ph type="pic" sz="quarter" idx="13"/>
          </p:nvPr>
        </p:nvSpPr>
        <p:spPr>
          <a:xfrm>
            <a:off x="3021106" y="443552"/>
            <a:ext cx="5343525" cy="2281238"/>
          </a:xfrm>
          <a:prstGeom prst="round2SameRect">
            <a:avLst>
              <a:gd name="adj1" fmla="val 5300"/>
              <a:gd name="adj2" fmla="val 0"/>
            </a:avLst>
          </a:prstGeom>
          <a:noFill/>
        </p:spPr>
        <p:txBody>
          <a:bodyPr/>
          <a:lstStyle>
            <a:lvl1pPr marL="0" indent="0">
              <a:buNone/>
              <a:defRPr/>
            </a:lvl1pPr>
          </a:lstStyle>
          <a:p>
            <a:r>
              <a:rPr lang="en-CA" smtClean="0"/>
              <a:t>Drag picture to placeholder or click icon to add</a:t>
            </a:r>
            <a:endParaRPr/>
          </a:p>
        </p:txBody>
      </p:sp>
      <p:sp>
        <p:nvSpPr>
          <p:cNvPr id="2" name="Title 1"/>
          <p:cNvSpPr>
            <a:spLocks noGrp="1"/>
          </p:cNvSpPr>
          <p:nvPr>
            <p:ph type="title"/>
          </p:nvPr>
        </p:nvSpPr>
        <p:spPr>
          <a:xfrm>
            <a:off x="2948318" y="5055855"/>
            <a:ext cx="5416313" cy="681892"/>
          </a:xfrm>
        </p:spPr>
        <p:txBody>
          <a:bodyPr anchor="b"/>
          <a:lstStyle>
            <a:lvl1pPr algn="l">
              <a:defRPr sz="1800" b="0"/>
            </a:lvl1pPr>
          </a:lstStyle>
          <a:p>
            <a:r>
              <a:rPr lang="en-CA" smtClean="0"/>
              <a:t>Click to edit Master title style</a:t>
            </a:r>
            <a:endParaRPr/>
          </a:p>
        </p:txBody>
      </p:sp>
      <p:sp>
        <p:nvSpPr>
          <p:cNvPr id="4" name="Text Placeholder 3"/>
          <p:cNvSpPr>
            <a:spLocks noGrp="1"/>
          </p:cNvSpPr>
          <p:nvPr>
            <p:ph type="body" sz="half" idx="2"/>
          </p:nvPr>
        </p:nvSpPr>
        <p:spPr>
          <a:xfrm>
            <a:off x="2948319" y="5737747"/>
            <a:ext cx="5416313" cy="627797"/>
          </a:xfrm>
        </p:spPr>
        <p:txBody>
          <a:bodyPr/>
          <a:lstStyle>
            <a:lvl1pPr marL="0" indent="0">
              <a:spcBef>
                <a:spcPct val="0"/>
              </a:spcBef>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A2F0292D-1797-49A5-8D2D-8D50C72EF3CC}" type="datetimeFigureOut">
              <a:rPr lang="en-US" smtClean="0"/>
              <a:t>12-03-20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CC888B-D9F9-4E54-B722-F151A9F45E95}" type="slidenum">
              <a:rPr lang="en-US" smtClean="0"/>
              <a:t>‹#›</a:t>
            </a:fld>
            <a:endParaRPr lang="en-US"/>
          </a:p>
        </p:txBody>
      </p:sp>
      <p:sp>
        <p:nvSpPr>
          <p:cNvPr id="13" name="Picture Placeholder 11"/>
          <p:cNvSpPr>
            <a:spLocks noGrp="1"/>
          </p:cNvSpPr>
          <p:nvPr>
            <p:ph type="pic" sz="quarter" idx="14"/>
          </p:nvPr>
        </p:nvSpPr>
        <p:spPr>
          <a:xfrm flipH="1" flipV="1">
            <a:off x="3021106" y="2756848"/>
            <a:ext cx="2642616" cy="2281238"/>
          </a:xfrm>
          <a:prstGeom prst="round1Rect">
            <a:avLst>
              <a:gd name="adj" fmla="val 9488"/>
            </a:avLst>
          </a:prstGeom>
          <a:blipFill dpi="0" rotWithShape="0">
            <a:blip r:embed="rId2" cstate="print"/>
            <a:srcRect/>
            <a:stretch>
              <a:fillRect/>
            </a:stretch>
          </a:blipFill>
        </p:spPr>
        <p:txBody>
          <a:bodyPr vert="horz" lIns="91440" tIns="45720" rIns="91440" bIns="45720" rtlCol="0" anchor="b" anchorCtr="1">
            <a:normAutofit/>
            <a:scene3d>
              <a:camera prst="orthographicFront">
                <a:rot lat="0" lon="0" rev="10800000"/>
              </a:camera>
              <a:lightRig rig="threePt" dir="t"/>
            </a:scene3d>
          </a:bodyPr>
          <a:lstStyle>
            <a:lvl1pPr marL="0" indent="0" algn="l" defTabSz="914400" rtl="0" eaLnBrk="1" latinLnBrk="0" hangingPunct="1">
              <a:spcBef>
                <a:spcPts val="1800"/>
              </a:spcBef>
              <a:buClr>
                <a:schemeClr val="accent1"/>
              </a:buClr>
              <a:buSzPct val="130000"/>
              <a:buFont typeface="Wingdings" pitchFamily="2" charset="2"/>
              <a:buNone/>
              <a:defRPr sz="1600" kern="1200">
                <a:solidFill>
                  <a:schemeClr val="tx1">
                    <a:lumMod val="75000"/>
                    <a:lumOff val="25000"/>
                  </a:schemeClr>
                </a:solidFill>
                <a:latin typeface="+mn-lt"/>
                <a:ea typeface="+mn-ea"/>
                <a:cs typeface="+mn-cs"/>
              </a:defRPr>
            </a:lvl1pPr>
          </a:lstStyle>
          <a:p>
            <a:r>
              <a:rPr lang="en-CA" smtClean="0"/>
              <a:t>Drag picture to placeholder or click icon to add</a:t>
            </a:r>
            <a:endParaRPr/>
          </a:p>
        </p:txBody>
      </p:sp>
      <p:sp>
        <p:nvSpPr>
          <p:cNvPr id="14" name="Picture Placeholder 11"/>
          <p:cNvSpPr>
            <a:spLocks noGrp="1"/>
          </p:cNvSpPr>
          <p:nvPr>
            <p:ph type="pic" sz="quarter" idx="15"/>
          </p:nvPr>
        </p:nvSpPr>
        <p:spPr>
          <a:xfrm flipV="1">
            <a:off x="5722015" y="2756848"/>
            <a:ext cx="2642616" cy="2281238"/>
          </a:xfrm>
          <a:prstGeom prst="round1Rect">
            <a:avLst>
              <a:gd name="adj" fmla="val 9488"/>
            </a:avLst>
          </a:prstGeom>
          <a:blipFill dpi="0" rotWithShape="0">
            <a:blip r:embed="rId2" cstate="print"/>
            <a:srcRect/>
            <a:stretch>
              <a:fillRect/>
            </a:stretch>
          </a:blipFill>
        </p:spPr>
        <p:txBody>
          <a:bodyPr vert="horz" lIns="91440" tIns="45720" rIns="91440" bIns="45720" rtlCol="0" anchor="b" anchorCtr="1">
            <a:normAutofit/>
            <a:scene3d>
              <a:camera prst="orthographicFront">
                <a:rot lat="0" lon="0" rev="10800000"/>
              </a:camera>
              <a:lightRig rig="threePt" dir="t"/>
            </a:scene3d>
          </a:bodyPr>
          <a:lstStyle>
            <a:lvl1pPr marL="0" indent="0" algn="l" defTabSz="914400" rtl="0" eaLnBrk="1" latinLnBrk="0" hangingPunct="1">
              <a:spcBef>
                <a:spcPts val="1800"/>
              </a:spcBef>
              <a:buClr>
                <a:schemeClr val="accent1"/>
              </a:buClr>
              <a:buSzPct val="130000"/>
              <a:buFont typeface="Wingdings" pitchFamily="2" charset="2"/>
              <a:buNone/>
              <a:defRPr sz="1600" kern="1200">
                <a:solidFill>
                  <a:schemeClr val="tx1">
                    <a:lumMod val="75000"/>
                    <a:lumOff val="25000"/>
                  </a:schemeClr>
                </a:solidFill>
                <a:latin typeface="+mn-lt"/>
                <a:ea typeface="+mn-ea"/>
                <a:cs typeface="+mn-cs"/>
              </a:defRPr>
            </a:lvl1pPr>
          </a:lstStyle>
          <a:p>
            <a:r>
              <a:rPr lang="en-CA" smtClean="0"/>
              <a:t>Drag picture to placeholder or click icon to add</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4 Pictures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948318" y="5055855"/>
            <a:ext cx="5416313" cy="681892"/>
          </a:xfrm>
        </p:spPr>
        <p:txBody>
          <a:bodyPr anchor="b"/>
          <a:lstStyle>
            <a:lvl1pPr algn="l">
              <a:defRPr sz="1800" b="0"/>
            </a:lvl1pPr>
          </a:lstStyle>
          <a:p>
            <a:r>
              <a:rPr lang="en-CA" smtClean="0"/>
              <a:t>Click to edit Master title style</a:t>
            </a:r>
            <a:endParaRPr/>
          </a:p>
        </p:txBody>
      </p:sp>
      <p:sp>
        <p:nvSpPr>
          <p:cNvPr id="4" name="Text Placeholder 3"/>
          <p:cNvSpPr>
            <a:spLocks noGrp="1"/>
          </p:cNvSpPr>
          <p:nvPr>
            <p:ph type="body" sz="half" idx="2"/>
          </p:nvPr>
        </p:nvSpPr>
        <p:spPr>
          <a:xfrm>
            <a:off x="2948319" y="5737747"/>
            <a:ext cx="5416313" cy="627797"/>
          </a:xfrm>
        </p:spPr>
        <p:txBody>
          <a:bodyPr/>
          <a:lstStyle>
            <a:lvl1pPr marL="0" indent="0">
              <a:spcBef>
                <a:spcPct val="0"/>
              </a:spcBef>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A2F0292D-1797-49A5-8D2D-8D50C72EF3CC}" type="datetimeFigureOut">
              <a:rPr lang="en-US" smtClean="0"/>
              <a:t>12-03-20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CC888B-D9F9-4E54-B722-F151A9F45E95}" type="slidenum">
              <a:rPr lang="en-US" smtClean="0"/>
              <a:t>‹#›</a:t>
            </a:fld>
            <a:endParaRPr lang="en-US"/>
          </a:p>
        </p:txBody>
      </p:sp>
      <p:sp>
        <p:nvSpPr>
          <p:cNvPr id="13" name="Picture Placeholder 11"/>
          <p:cNvSpPr>
            <a:spLocks noGrp="1"/>
          </p:cNvSpPr>
          <p:nvPr>
            <p:ph type="pic" sz="quarter" idx="14"/>
          </p:nvPr>
        </p:nvSpPr>
        <p:spPr>
          <a:xfrm flipH="1" flipV="1">
            <a:off x="3021106" y="2756848"/>
            <a:ext cx="2642616" cy="2281238"/>
          </a:xfrm>
          <a:prstGeom prst="round1Rect">
            <a:avLst>
              <a:gd name="adj" fmla="val 9488"/>
            </a:avLst>
          </a:prstGeom>
          <a:blipFill dpi="0" rotWithShape="0">
            <a:blip r:embed="rId2" cstate="print"/>
            <a:srcRect/>
            <a:stretch>
              <a:fillRect/>
            </a:stretch>
          </a:blipFill>
        </p:spPr>
        <p:txBody>
          <a:bodyPr vert="horz" anchor="b" anchorCtr="1">
            <a:normAutofit/>
            <a:scene3d>
              <a:camera prst="orthographicFront">
                <a:rot lat="0" lon="0" rev="10800000"/>
              </a:camera>
              <a:lightRig rig="threePt" dir="t"/>
            </a:scene3d>
          </a:bodyPr>
          <a:lstStyle>
            <a:lvl1pPr marL="0" indent="0">
              <a:buNone/>
              <a:defRPr sz="1600"/>
            </a:lvl1pPr>
          </a:lstStyle>
          <a:p>
            <a:r>
              <a:rPr lang="en-CA" smtClean="0"/>
              <a:t>Drag picture to placeholder or click icon to add</a:t>
            </a:r>
            <a:endParaRPr/>
          </a:p>
        </p:txBody>
      </p:sp>
      <p:sp>
        <p:nvSpPr>
          <p:cNvPr id="14" name="Picture Placeholder 11"/>
          <p:cNvSpPr>
            <a:spLocks noGrp="1"/>
          </p:cNvSpPr>
          <p:nvPr>
            <p:ph type="pic" sz="quarter" idx="15"/>
          </p:nvPr>
        </p:nvSpPr>
        <p:spPr>
          <a:xfrm flipV="1">
            <a:off x="5723362" y="2756848"/>
            <a:ext cx="2642616" cy="2281238"/>
          </a:xfrm>
          <a:prstGeom prst="round1Rect">
            <a:avLst>
              <a:gd name="adj" fmla="val 9488"/>
            </a:avLst>
          </a:prstGeom>
          <a:blipFill dpi="0" rotWithShape="0">
            <a:blip r:embed="rId2" cstate="print"/>
            <a:srcRect/>
            <a:stretch>
              <a:fillRect/>
            </a:stretch>
          </a:blipFill>
        </p:spPr>
        <p:txBody>
          <a:bodyPr vert="horz" anchor="b" anchorCtr="1">
            <a:normAutofit/>
            <a:scene3d>
              <a:camera prst="orthographicFront">
                <a:rot lat="0" lon="0" rev="10800000"/>
              </a:camera>
              <a:lightRig rig="threePt" dir="t"/>
            </a:scene3d>
          </a:bodyPr>
          <a:lstStyle>
            <a:lvl1pPr marL="0" indent="0">
              <a:buNone/>
              <a:defRPr sz="1600"/>
            </a:lvl1pPr>
          </a:lstStyle>
          <a:p>
            <a:r>
              <a:rPr lang="en-CA" smtClean="0"/>
              <a:t>Drag picture to placeholder or click icon to add</a:t>
            </a:r>
            <a:endParaRPr/>
          </a:p>
        </p:txBody>
      </p:sp>
      <p:sp>
        <p:nvSpPr>
          <p:cNvPr id="10" name="Picture Placeholder 11"/>
          <p:cNvSpPr>
            <a:spLocks noGrp="1"/>
          </p:cNvSpPr>
          <p:nvPr>
            <p:ph type="pic" sz="quarter" idx="16"/>
          </p:nvPr>
        </p:nvSpPr>
        <p:spPr>
          <a:xfrm flipH="1">
            <a:off x="3021106" y="437202"/>
            <a:ext cx="2642616" cy="2281238"/>
          </a:xfrm>
          <a:prstGeom prst="round1Rect">
            <a:avLst>
              <a:gd name="adj" fmla="val 9488"/>
            </a:avLst>
          </a:prstGeom>
          <a:blipFill dpi="0" rotWithShape="0">
            <a:blip r:embed="rId2" cstate="print"/>
            <a:srcRect/>
            <a:stretch>
              <a:fillRect/>
            </a:stretch>
          </a:blipFill>
        </p:spPr>
        <p:txBody>
          <a:bodyPr vert="horz" anchor="t" anchorCtr="1">
            <a:normAutofit/>
          </a:bodyPr>
          <a:lstStyle>
            <a:lvl1pPr marL="0" indent="0">
              <a:buNone/>
              <a:defRPr sz="1600"/>
            </a:lvl1pPr>
          </a:lstStyle>
          <a:p>
            <a:r>
              <a:rPr lang="en-CA" smtClean="0"/>
              <a:t>Drag picture to placeholder or click icon to add</a:t>
            </a:r>
            <a:endParaRPr/>
          </a:p>
        </p:txBody>
      </p:sp>
      <p:sp>
        <p:nvSpPr>
          <p:cNvPr id="11" name="Picture Placeholder 11"/>
          <p:cNvSpPr>
            <a:spLocks noGrp="1"/>
          </p:cNvSpPr>
          <p:nvPr>
            <p:ph type="pic" sz="quarter" idx="17"/>
          </p:nvPr>
        </p:nvSpPr>
        <p:spPr>
          <a:xfrm>
            <a:off x="5723362" y="437202"/>
            <a:ext cx="2642616" cy="2281238"/>
          </a:xfrm>
          <a:prstGeom prst="round1Rect">
            <a:avLst>
              <a:gd name="adj" fmla="val 9488"/>
            </a:avLst>
          </a:prstGeom>
          <a:blipFill dpi="0" rotWithShape="0">
            <a:blip r:embed="rId2" cstate="print"/>
            <a:srcRect/>
            <a:stretch>
              <a:fillRect/>
            </a:stretch>
          </a:blipFill>
        </p:spPr>
        <p:txBody>
          <a:bodyPr vert="horz" anchor="t" anchorCtr="1">
            <a:normAutofit/>
          </a:bodyPr>
          <a:lstStyle>
            <a:lvl1pPr marL="0" indent="0">
              <a:buNone/>
              <a:defRPr sz="1600"/>
            </a:lvl1pPr>
          </a:lstStyle>
          <a:p>
            <a:r>
              <a:rPr lang="en-CA" smtClean="0"/>
              <a:t>Drag picture to placeholder or click icon to add</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2 Pictures, 2 Captions">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5840505" y="1112198"/>
            <a:ext cx="2524126" cy="1998756"/>
          </a:xfrm>
        </p:spPr>
        <p:txBody>
          <a:bodyPr/>
          <a:lstStyle>
            <a:lvl1pPr marL="0" indent="0">
              <a:spcBef>
                <a:spcPts val="600"/>
              </a:spcBef>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A2F0292D-1797-49A5-8D2D-8D50C72EF3CC}" type="datetimeFigureOut">
              <a:rPr lang="en-US" smtClean="0"/>
              <a:t>12-03-20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CC888B-D9F9-4E54-B722-F151A9F45E95}" type="slidenum">
              <a:rPr lang="en-US" smtClean="0"/>
              <a:t>‹#›</a:t>
            </a:fld>
            <a:endParaRPr lang="en-US"/>
          </a:p>
        </p:txBody>
      </p:sp>
      <p:sp>
        <p:nvSpPr>
          <p:cNvPr id="12" name="Picture Placeholder 11"/>
          <p:cNvSpPr>
            <a:spLocks noGrp="1"/>
          </p:cNvSpPr>
          <p:nvPr>
            <p:ph type="pic" sz="quarter" idx="13"/>
          </p:nvPr>
        </p:nvSpPr>
        <p:spPr>
          <a:xfrm>
            <a:off x="3021107" y="443551"/>
            <a:ext cx="2743200" cy="2968389"/>
          </a:xfrm>
          <a:prstGeom prst="round2SameRect">
            <a:avLst>
              <a:gd name="adj1" fmla="val 5300"/>
              <a:gd name="adj2" fmla="val 0"/>
            </a:avLst>
          </a:prstGeom>
          <a:noFill/>
        </p:spPr>
        <p:txBody>
          <a:bodyPr anchor="t" anchorCtr="1">
            <a:normAutofit/>
          </a:bodyPr>
          <a:lstStyle>
            <a:lvl1pPr marL="0" indent="0">
              <a:buNone/>
              <a:defRPr sz="1600"/>
            </a:lvl1pPr>
          </a:lstStyle>
          <a:p>
            <a:r>
              <a:rPr lang="en-CA" smtClean="0"/>
              <a:t>Drag picture to placeholder or click icon to add</a:t>
            </a:r>
            <a:endParaRPr/>
          </a:p>
        </p:txBody>
      </p:sp>
      <p:sp>
        <p:nvSpPr>
          <p:cNvPr id="15" name="Picture Placeholder 11"/>
          <p:cNvSpPr>
            <a:spLocks noGrp="1"/>
          </p:cNvSpPr>
          <p:nvPr>
            <p:ph type="pic" sz="quarter" idx="14"/>
          </p:nvPr>
        </p:nvSpPr>
        <p:spPr>
          <a:xfrm flipV="1">
            <a:off x="3021107" y="3442648"/>
            <a:ext cx="2743200" cy="2968389"/>
          </a:xfrm>
          <a:prstGeom prst="round2SameRect">
            <a:avLst>
              <a:gd name="adj1" fmla="val 5300"/>
              <a:gd name="adj2" fmla="val 0"/>
            </a:avLst>
          </a:prstGeom>
          <a:blipFill dpi="0" rotWithShape="0">
            <a:blip r:embed="rId2" cstate="print"/>
            <a:srcRect/>
            <a:stretch>
              <a:fillRect/>
            </a:stretch>
          </a:blipFill>
        </p:spPr>
        <p:txBody>
          <a:bodyPr anchor="b" anchorCtr="1">
            <a:normAutofit/>
            <a:scene3d>
              <a:camera prst="orthographicFront">
                <a:rot lat="0" lon="0" rev="10800000"/>
              </a:camera>
              <a:lightRig rig="threePt" dir="t"/>
            </a:scene3d>
          </a:bodyPr>
          <a:lstStyle>
            <a:lvl1pPr marL="0" indent="0">
              <a:buNone/>
              <a:defRPr sz="1600"/>
            </a:lvl1pPr>
          </a:lstStyle>
          <a:p>
            <a:r>
              <a:rPr lang="en-CA" smtClean="0"/>
              <a:t>Drag picture to placeholder or click icon to add</a:t>
            </a:r>
            <a:endParaRPr/>
          </a:p>
        </p:txBody>
      </p:sp>
      <p:sp>
        <p:nvSpPr>
          <p:cNvPr id="17" name="Text Placeholder 3"/>
          <p:cNvSpPr>
            <a:spLocks noGrp="1"/>
          </p:cNvSpPr>
          <p:nvPr>
            <p:ph type="body" sz="half" idx="15"/>
          </p:nvPr>
        </p:nvSpPr>
        <p:spPr>
          <a:xfrm>
            <a:off x="5840505" y="4108759"/>
            <a:ext cx="2524126" cy="1998756"/>
          </a:xfrm>
        </p:spPr>
        <p:txBody>
          <a:bodyPr/>
          <a:lstStyle>
            <a:lvl1pPr marL="0" indent="0">
              <a:spcBef>
                <a:spcPts val="600"/>
              </a:spcBef>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21" name="Text Placeholder 3"/>
          <p:cNvSpPr>
            <a:spLocks noGrp="1"/>
          </p:cNvSpPr>
          <p:nvPr>
            <p:ph type="body" sz="half" idx="16"/>
          </p:nvPr>
        </p:nvSpPr>
        <p:spPr>
          <a:xfrm>
            <a:off x="5840505" y="3442648"/>
            <a:ext cx="2524126" cy="674687"/>
          </a:xfrm>
        </p:spPr>
        <p:txBody>
          <a:bodyPr vert="horz" lIns="91440" tIns="45720" rIns="91440" bIns="45720" rtlCol="0" anchor="b" anchorCtr="0">
            <a:noAutofit/>
          </a:bodyPr>
          <a:lstStyle>
            <a:lvl1pPr marL="0" indent="0" algn="l" defTabSz="914400" rtl="0" eaLnBrk="1" latinLnBrk="0" hangingPunct="1">
              <a:spcBef>
                <a:spcPct val="0"/>
              </a:spcBef>
              <a:buNone/>
              <a:defRPr sz="1800" b="0" kern="120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22" name="Text Placeholder 3"/>
          <p:cNvSpPr>
            <a:spLocks noGrp="1"/>
          </p:cNvSpPr>
          <p:nvPr>
            <p:ph type="body" sz="half" idx="17"/>
          </p:nvPr>
        </p:nvSpPr>
        <p:spPr>
          <a:xfrm>
            <a:off x="5840505" y="443551"/>
            <a:ext cx="2524126" cy="674687"/>
          </a:xfrm>
        </p:spPr>
        <p:txBody>
          <a:bodyPr vert="horz" lIns="91440" tIns="45720" rIns="91440" bIns="45720" rtlCol="0" anchor="b" anchorCtr="0">
            <a:noAutofit/>
          </a:bodyPr>
          <a:lstStyle>
            <a:lvl1pPr marL="0" indent="0" algn="l" defTabSz="914400" rtl="0" eaLnBrk="1" latinLnBrk="0" hangingPunct="1">
              <a:spcBef>
                <a:spcPct val="0"/>
              </a:spcBef>
              <a:buNone/>
              <a:defRPr sz="1800" b="0" kern="120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s, 3 Captions">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5840505" y="1112198"/>
            <a:ext cx="2524126" cy="989959"/>
          </a:xfrm>
        </p:spPr>
        <p:txBody>
          <a:bodyPr/>
          <a:lstStyle>
            <a:lvl1pPr marL="0" indent="0">
              <a:spcBef>
                <a:spcPts val="300"/>
              </a:spcBef>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A2F0292D-1797-49A5-8D2D-8D50C72EF3CC}" type="datetimeFigureOut">
              <a:rPr lang="en-US" smtClean="0"/>
              <a:t>12-03-20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CC888B-D9F9-4E54-B722-F151A9F45E95}" type="slidenum">
              <a:rPr lang="en-US" smtClean="0"/>
              <a:t>‹#›</a:t>
            </a:fld>
            <a:endParaRPr lang="en-US"/>
          </a:p>
        </p:txBody>
      </p:sp>
      <p:sp>
        <p:nvSpPr>
          <p:cNvPr id="12" name="Picture Placeholder 11"/>
          <p:cNvSpPr>
            <a:spLocks noGrp="1"/>
          </p:cNvSpPr>
          <p:nvPr>
            <p:ph type="pic" sz="quarter" idx="13"/>
          </p:nvPr>
        </p:nvSpPr>
        <p:spPr>
          <a:xfrm>
            <a:off x="3021107" y="443551"/>
            <a:ext cx="2743200" cy="1956816"/>
          </a:xfrm>
          <a:prstGeom prst="round2SameRect">
            <a:avLst>
              <a:gd name="adj1" fmla="val 5300"/>
              <a:gd name="adj2" fmla="val 0"/>
            </a:avLst>
          </a:prstGeom>
          <a:noFill/>
        </p:spPr>
        <p:txBody>
          <a:bodyPr anchor="t" anchorCtr="1">
            <a:normAutofit/>
          </a:bodyPr>
          <a:lstStyle>
            <a:lvl1pPr marL="0" indent="0">
              <a:buNone/>
              <a:defRPr sz="1600"/>
            </a:lvl1pPr>
          </a:lstStyle>
          <a:p>
            <a:r>
              <a:rPr lang="en-CA" smtClean="0"/>
              <a:t>Drag picture to placeholder or click icon to add</a:t>
            </a:r>
            <a:endParaRPr/>
          </a:p>
        </p:txBody>
      </p:sp>
      <p:sp>
        <p:nvSpPr>
          <p:cNvPr id="15" name="Picture Placeholder 11"/>
          <p:cNvSpPr>
            <a:spLocks noGrp="1"/>
          </p:cNvSpPr>
          <p:nvPr>
            <p:ph type="pic" sz="quarter" idx="14"/>
          </p:nvPr>
        </p:nvSpPr>
        <p:spPr>
          <a:xfrm flipV="1">
            <a:off x="3021107" y="4462815"/>
            <a:ext cx="2743200" cy="1956816"/>
          </a:xfrm>
          <a:prstGeom prst="round2SameRect">
            <a:avLst>
              <a:gd name="adj1" fmla="val 5300"/>
              <a:gd name="adj2" fmla="val 0"/>
            </a:avLst>
          </a:prstGeom>
          <a:blipFill dpi="0" rotWithShape="0">
            <a:blip r:embed="rId2" cstate="print"/>
            <a:srcRect/>
            <a:stretch>
              <a:fillRect/>
            </a:stretch>
          </a:blipFill>
        </p:spPr>
        <p:txBody>
          <a:bodyPr anchor="b" anchorCtr="1">
            <a:normAutofit/>
            <a:scene3d>
              <a:camera prst="orthographicFront">
                <a:rot lat="0" lon="0" rev="10800000"/>
              </a:camera>
              <a:lightRig rig="threePt" dir="t"/>
            </a:scene3d>
          </a:bodyPr>
          <a:lstStyle>
            <a:lvl1pPr marL="0" indent="0">
              <a:buNone/>
              <a:defRPr sz="1600"/>
            </a:lvl1pPr>
          </a:lstStyle>
          <a:p>
            <a:r>
              <a:rPr lang="en-CA" smtClean="0"/>
              <a:t>Drag picture to placeholder or click icon to add</a:t>
            </a:r>
            <a:endParaRPr/>
          </a:p>
        </p:txBody>
      </p:sp>
      <p:sp>
        <p:nvSpPr>
          <p:cNvPr id="22" name="Text Placeholder 3"/>
          <p:cNvSpPr>
            <a:spLocks noGrp="1"/>
          </p:cNvSpPr>
          <p:nvPr>
            <p:ph type="body" sz="half" idx="17"/>
          </p:nvPr>
        </p:nvSpPr>
        <p:spPr>
          <a:xfrm>
            <a:off x="5840505" y="443551"/>
            <a:ext cx="2524126" cy="674687"/>
          </a:xfrm>
        </p:spPr>
        <p:txBody>
          <a:bodyPr vert="horz" lIns="91440" tIns="45720" rIns="91440" bIns="45720" rtlCol="0" anchor="b" anchorCtr="0">
            <a:noAutofit/>
          </a:bodyPr>
          <a:lstStyle>
            <a:lvl1pPr marL="0" indent="0" algn="l" defTabSz="914400" rtl="0" eaLnBrk="1" latinLnBrk="0" hangingPunct="1">
              <a:spcBef>
                <a:spcPct val="0"/>
              </a:spcBef>
              <a:buNone/>
              <a:defRPr sz="1800" b="0" kern="120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11" name="Picture Placeholder 11"/>
          <p:cNvSpPr>
            <a:spLocks noGrp="1"/>
          </p:cNvSpPr>
          <p:nvPr>
            <p:ph type="pic" sz="quarter" idx="18"/>
          </p:nvPr>
        </p:nvSpPr>
        <p:spPr>
          <a:xfrm>
            <a:off x="3021107" y="2452048"/>
            <a:ext cx="2743200" cy="1956816"/>
          </a:xfrm>
          <a:prstGeom prst="rect">
            <a:avLst/>
          </a:prstGeom>
          <a:noFill/>
        </p:spPr>
        <p:txBody>
          <a:bodyPr anchor="t" anchorCtr="1">
            <a:normAutofit/>
          </a:bodyPr>
          <a:lstStyle>
            <a:lvl1pPr marL="0" indent="0">
              <a:buNone/>
              <a:defRPr sz="1600"/>
            </a:lvl1pPr>
          </a:lstStyle>
          <a:p>
            <a:r>
              <a:rPr lang="en-CA" smtClean="0"/>
              <a:t>Drag picture to placeholder or click icon to add</a:t>
            </a:r>
            <a:endParaRPr/>
          </a:p>
        </p:txBody>
      </p:sp>
      <p:sp>
        <p:nvSpPr>
          <p:cNvPr id="13" name="Text Placeholder 3"/>
          <p:cNvSpPr>
            <a:spLocks noGrp="1"/>
          </p:cNvSpPr>
          <p:nvPr>
            <p:ph type="body" sz="half" idx="19"/>
          </p:nvPr>
        </p:nvSpPr>
        <p:spPr>
          <a:xfrm>
            <a:off x="5840505" y="3133941"/>
            <a:ext cx="2524126" cy="989959"/>
          </a:xfrm>
        </p:spPr>
        <p:txBody>
          <a:bodyPr/>
          <a:lstStyle>
            <a:lvl1pPr marL="0" indent="0">
              <a:spcBef>
                <a:spcPts val="300"/>
              </a:spcBef>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14" name="Text Placeholder 3"/>
          <p:cNvSpPr>
            <a:spLocks noGrp="1"/>
          </p:cNvSpPr>
          <p:nvPr>
            <p:ph type="body" sz="half" idx="20"/>
          </p:nvPr>
        </p:nvSpPr>
        <p:spPr>
          <a:xfrm>
            <a:off x="5840505" y="2452048"/>
            <a:ext cx="2524126" cy="674687"/>
          </a:xfrm>
        </p:spPr>
        <p:txBody>
          <a:bodyPr vert="horz" lIns="91440" tIns="45720" rIns="91440" bIns="45720" rtlCol="0" anchor="b" anchorCtr="0">
            <a:noAutofit/>
          </a:bodyPr>
          <a:lstStyle>
            <a:lvl1pPr marL="0" indent="0" algn="l" defTabSz="914400" rtl="0" eaLnBrk="1" latinLnBrk="0" hangingPunct="1">
              <a:spcBef>
                <a:spcPct val="0"/>
              </a:spcBef>
              <a:buNone/>
              <a:defRPr sz="1800" b="0" kern="120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16" name="Text Placeholder 3"/>
          <p:cNvSpPr>
            <a:spLocks noGrp="1"/>
          </p:cNvSpPr>
          <p:nvPr>
            <p:ph type="body" sz="half" idx="21"/>
          </p:nvPr>
        </p:nvSpPr>
        <p:spPr>
          <a:xfrm>
            <a:off x="5840505" y="5135813"/>
            <a:ext cx="2524126" cy="989959"/>
          </a:xfrm>
        </p:spPr>
        <p:txBody>
          <a:bodyPr/>
          <a:lstStyle>
            <a:lvl1pPr marL="0" indent="0">
              <a:spcBef>
                <a:spcPts val="300"/>
              </a:spcBef>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18" name="Text Placeholder 3"/>
          <p:cNvSpPr>
            <a:spLocks noGrp="1"/>
          </p:cNvSpPr>
          <p:nvPr>
            <p:ph type="body" sz="half" idx="22"/>
          </p:nvPr>
        </p:nvSpPr>
        <p:spPr>
          <a:xfrm>
            <a:off x="5840505" y="4462815"/>
            <a:ext cx="2524126" cy="674687"/>
          </a:xfrm>
        </p:spPr>
        <p:txBody>
          <a:bodyPr vert="horz" lIns="91440" tIns="45720" rIns="91440" bIns="45720" rtlCol="0" anchor="b" anchorCtr="0">
            <a:noAutofit/>
          </a:bodyPr>
          <a:lstStyle>
            <a:lvl1pPr marL="0" indent="0" algn="l" defTabSz="914400" rtl="0" eaLnBrk="1" latinLnBrk="0" hangingPunct="1">
              <a:spcBef>
                <a:spcPct val="0"/>
              </a:spcBef>
              <a:buNone/>
              <a:defRPr sz="1800" b="0" kern="120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3440206" y="685800"/>
            <a:ext cx="4924424" cy="886968"/>
          </a:xfrm>
        </p:spPr>
        <p:txBody>
          <a:bodyPr/>
          <a:lstStyle/>
          <a:p>
            <a:r>
              <a:rPr lang="en-CA" smtClean="0"/>
              <a:t>Click to edit Master title style</a:t>
            </a:r>
            <a:endParaRPr/>
          </a:p>
        </p:txBody>
      </p:sp>
      <p:sp>
        <p:nvSpPr>
          <p:cNvPr id="3" name="Vertical Text Placeholder 2"/>
          <p:cNvSpPr>
            <a:spLocks noGrp="1"/>
          </p:cNvSpPr>
          <p:nvPr>
            <p:ph type="body" orient="vert" idx="1"/>
          </p:nvPr>
        </p:nvSpPr>
        <p:spPr>
          <a:xfrm>
            <a:off x="3440206" y="2020888"/>
            <a:ext cx="4924425" cy="4106862"/>
          </a:xfrm>
        </p:spPr>
        <p:txBody>
          <a:bodyPr vert="eaVert"/>
          <a:lstStyle>
            <a:lvl5pPr>
              <a:defRPr/>
            </a:lvl5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Date Placeholder 3"/>
          <p:cNvSpPr>
            <a:spLocks noGrp="1"/>
          </p:cNvSpPr>
          <p:nvPr>
            <p:ph type="dt" sz="half" idx="10"/>
          </p:nvPr>
        </p:nvSpPr>
        <p:spPr/>
        <p:txBody>
          <a:bodyPr/>
          <a:lstStyle/>
          <a:p>
            <a:fld id="{A2F0292D-1797-49A5-8D2D-8D50C72EF3CC}" type="datetimeFigureOut">
              <a:rPr lang="en-US" smtClean="0"/>
              <a:t>12-03-20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CC888B-D9F9-4E54-B722-F151A9F45E95}"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24800" y="750580"/>
            <a:ext cx="914400" cy="5381934"/>
          </a:xfrm>
        </p:spPr>
        <p:txBody>
          <a:bodyPr vert="eaVert"/>
          <a:lstStyle/>
          <a:p>
            <a:r>
              <a:rPr lang="en-CA" smtClean="0"/>
              <a:t>Click to edit Master title style</a:t>
            </a:r>
            <a:endParaRPr/>
          </a:p>
        </p:txBody>
      </p:sp>
      <p:sp>
        <p:nvSpPr>
          <p:cNvPr id="3" name="Vertical Text Placeholder 2"/>
          <p:cNvSpPr>
            <a:spLocks noGrp="1"/>
          </p:cNvSpPr>
          <p:nvPr>
            <p:ph type="body" orient="vert" idx="1"/>
          </p:nvPr>
        </p:nvSpPr>
        <p:spPr>
          <a:xfrm>
            <a:off x="3467100" y="749300"/>
            <a:ext cx="3924300" cy="5376863"/>
          </a:xfrm>
        </p:spPr>
        <p:txBody>
          <a:bodyPr vert="eaVert"/>
          <a:lstStyle>
            <a:lvl5pPr>
              <a:defRPr/>
            </a:lvl5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Date Placeholder 3"/>
          <p:cNvSpPr>
            <a:spLocks noGrp="1"/>
          </p:cNvSpPr>
          <p:nvPr>
            <p:ph type="dt" sz="half" idx="10"/>
          </p:nvPr>
        </p:nvSpPr>
        <p:spPr/>
        <p:txBody>
          <a:bodyPr/>
          <a:lstStyle/>
          <a:p>
            <a:fld id="{A2F0292D-1797-49A5-8D2D-8D50C72EF3CC}" type="datetimeFigureOut">
              <a:rPr lang="en-US" smtClean="0"/>
              <a:t>12-03-20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CC888B-D9F9-4E54-B722-F151A9F45E9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a:p>
        </p:txBody>
      </p:sp>
      <p:sp>
        <p:nvSpPr>
          <p:cNvPr id="3" name="Content Placeholder 2"/>
          <p:cNvSpPr>
            <a:spLocks noGrp="1"/>
          </p:cNvSpPr>
          <p:nvPr>
            <p:ph idx="1"/>
          </p:nvPr>
        </p:nvSpPr>
        <p:spPr/>
        <p:txBody>
          <a:bodyPr>
            <a:normAutofit/>
          </a:bodyPr>
          <a:lstStyle>
            <a:lvl5pPr>
              <a:defRPr/>
            </a:lvl5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Date Placeholder 3"/>
          <p:cNvSpPr>
            <a:spLocks noGrp="1"/>
          </p:cNvSpPr>
          <p:nvPr>
            <p:ph type="dt" sz="half" idx="10"/>
          </p:nvPr>
        </p:nvSpPr>
        <p:spPr/>
        <p:txBody>
          <a:bodyPr/>
          <a:lstStyle/>
          <a:p>
            <a:fld id="{A2F0292D-1797-49A5-8D2D-8D50C72EF3CC}" type="datetimeFigureOut">
              <a:rPr lang="en-US" smtClean="0"/>
              <a:t>12-03-20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CC888B-D9F9-4E54-B722-F151A9F45E9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Pictur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2F0292D-1797-49A5-8D2D-8D50C72EF3CC}" type="datetimeFigureOut">
              <a:rPr lang="en-US" smtClean="0"/>
              <a:t>12-03-20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267200" y="6356350"/>
            <a:ext cx="609600" cy="365125"/>
          </a:xfrm>
        </p:spPr>
        <p:txBody>
          <a:bodyPr/>
          <a:lstStyle>
            <a:lvl1pPr algn="ctr">
              <a:defRPr sz="900">
                <a:solidFill>
                  <a:schemeClr val="bg1">
                    <a:lumMod val="75000"/>
                  </a:schemeClr>
                </a:solidFill>
              </a:defRPr>
            </a:lvl1pPr>
          </a:lstStyle>
          <a:p>
            <a:fld id="{D6CC888B-D9F9-4E54-B722-F151A9F45E95}" type="slidenum">
              <a:rPr lang="en-US" smtClean="0"/>
              <a:t>‹#›</a:t>
            </a:fld>
            <a:endParaRPr lang="en-US"/>
          </a:p>
        </p:txBody>
      </p:sp>
      <p:sp>
        <p:nvSpPr>
          <p:cNvPr id="7" name="Round Same Side Corner Rectangle 6"/>
          <p:cNvSpPr/>
          <p:nvPr/>
        </p:nvSpPr>
        <p:spPr>
          <a:xfrm rot="16200000">
            <a:off x="1066801" y="1603786"/>
            <a:ext cx="3474720" cy="3474720"/>
          </a:xfrm>
          <a:prstGeom prst="round2SameRect">
            <a:avLst>
              <a:gd name="adj1" fmla="val 3122"/>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Picture Placeholder 8"/>
          <p:cNvSpPr>
            <a:spLocks noGrp="1"/>
          </p:cNvSpPr>
          <p:nvPr>
            <p:ph type="pic" sz="quarter" idx="13"/>
          </p:nvPr>
        </p:nvSpPr>
        <p:spPr>
          <a:xfrm rot="5400000">
            <a:off x="4585448" y="1603786"/>
            <a:ext cx="3474720" cy="3474720"/>
          </a:xfrm>
          <a:prstGeom prst="round2SameRect">
            <a:avLst>
              <a:gd name="adj1" fmla="val 3096"/>
              <a:gd name="adj2" fmla="val 0"/>
            </a:avLst>
          </a:prstGeom>
          <a:blipFill dpi="0" rotWithShape="0">
            <a:blip r:embed="rId2" cstate="print"/>
            <a:srcRect/>
            <a:stretch>
              <a:fillRect/>
            </a:stretch>
          </a:blipFill>
          <a:ln>
            <a:noFill/>
          </a:ln>
        </p:spPr>
        <p:txBody>
          <a:bodyPr vert="vert270"/>
          <a:lstStyle>
            <a:lvl1pPr marL="0" indent="0">
              <a:buNone/>
              <a:defRPr/>
            </a:lvl1pPr>
          </a:lstStyle>
          <a:p>
            <a:r>
              <a:rPr lang="en-CA" smtClean="0"/>
              <a:t>Drag picture to placeholder or click icon to add</a:t>
            </a:r>
            <a:endParaRPr/>
          </a:p>
        </p:txBody>
      </p:sp>
      <p:grpSp>
        <p:nvGrpSpPr>
          <p:cNvPr id="8" name="Group 25"/>
          <p:cNvGrpSpPr>
            <a:grpSpLocks noChangeAspect="1"/>
          </p:cNvGrpSpPr>
          <p:nvPr/>
        </p:nvGrpSpPr>
        <p:grpSpPr>
          <a:xfrm>
            <a:off x="2071048" y="1842448"/>
            <a:ext cx="1466879" cy="1676400"/>
            <a:chOff x="1230573" y="1890215"/>
            <a:chExt cx="1444388" cy="1650696"/>
          </a:xfrm>
        </p:grpSpPr>
        <p:sp>
          <p:nvSpPr>
            <p:cNvPr id="27" name="Oval 26"/>
            <p:cNvSpPr/>
            <p:nvPr/>
          </p:nvSpPr>
          <p:spPr>
            <a:xfrm>
              <a:off x="1230573" y="1890215"/>
              <a:ext cx="1444388" cy="937146"/>
            </a:xfrm>
            <a:prstGeom prst="ellipse">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8" name="Oval 27"/>
            <p:cNvSpPr/>
            <p:nvPr/>
          </p:nvSpPr>
          <p:spPr>
            <a:xfrm>
              <a:off x="1935709" y="2845831"/>
              <a:ext cx="603504" cy="402336"/>
            </a:xfrm>
            <a:prstGeom prst="ellipse">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9" name="Oval 28"/>
            <p:cNvSpPr/>
            <p:nvPr/>
          </p:nvSpPr>
          <p:spPr>
            <a:xfrm>
              <a:off x="1901589" y="3275735"/>
              <a:ext cx="392373" cy="265176"/>
            </a:xfrm>
            <a:prstGeom prst="ellipse">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0" name="Oval 29"/>
            <p:cNvSpPr/>
            <p:nvPr/>
          </p:nvSpPr>
          <p:spPr>
            <a:xfrm>
              <a:off x="1633181" y="2395181"/>
              <a:ext cx="621792" cy="402336"/>
            </a:xfrm>
            <a:prstGeom prst="ellipse">
              <a:avLst/>
            </a:prstGeom>
            <a:solidFill>
              <a:srgbClr val="FFFFFF">
                <a:alpha val="3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1156447" y="3114115"/>
            <a:ext cx="3276600" cy="1162050"/>
          </a:xfrm>
        </p:spPr>
        <p:txBody>
          <a:bodyPr tIns="0" bIns="0" anchor="b" anchorCtr="0">
            <a:noAutofit/>
          </a:bodyPr>
          <a:lstStyle>
            <a:lvl1pPr algn="ctr">
              <a:lnSpc>
                <a:spcPts val="4000"/>
              </a:lnSpc>
              <a:defRPr sz="3600">
                <a:solidFill>
                  <a:schemeClr val="bg1"/>
                </a:solidFill>
              </a:defRPr>
            </a:lvl1pPr>
          </a:lstStyle>
          <a:p>
            <a:r>
              <a:rPr lang="en-CA" smtClean="0"/>
              <a:t>Click to edit Master title style</a:t>
            </a:r>
            <a:endParaRPr/>
          </a:p>
        </p:txBody>
      </p:sp>
      <p:sp>
        <p:nvSpPr>
          <p:cNvPr id="3" name="Subtitle 2"/>
          <p:cNvSpPr>
            <a:spLocks noGrp="1"/>
          </p:cNvSpPr>
          <p:nvPr>
            <p:ph type="subTitle" idx="1"/>
          </p:nvPr>
        </p:nvSpPr>
        <p:spPr>
          <a:xfrm>
            <a:off x="1156447" y="4343400"/>
            <a:ext cx="3276600" cy="533400"/>
          </a:xfrm>
        </p:spPr>
        <p:txBody>
          <a:bodyPr tIns="0" bIns="0">
            <a:normAutofit/>
          </a:bodyPr>
          <a:lstStyle>
            <a:lvl1pPr marL="0" indent="0" algn="ctr">
              <a:spcBef>
                <a:spcPct val="0"/>
              </a:spcBef>
              <a:buNone/>
              <a:defRPr sz="14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Section Header">
    <p:spTree>
      <p:nvGrpSpPr>
        <p:cNvPr id="1" name=""/>
        <p:cNvGrpSpPr/>
        <p:nvPr/>
      </p:nvGrpSpPr>
      <p:grpSpPr>
        <a:xfrm>
          <a:off x="0" y="0"/>
          <a:ext cx="0" cy="0"/>
          <a:chOff x="0" y="0"/>
          <a:chExt cx="0" cy="0"/>
        </a:xfrm>
      </p:grpSpPr>
      <p:grpSp>
        <p:nvGrpSpPr>
          <p:cNvPr id="8" name="Group 16"/>
          <p:cNvGrpSpPr/>
          <p:nvPr/>
        </p:nvGrpSpPr>
        <p:grpSpPr>
          <a:xfrm>
            <a:off x="222912" y="1254456"/>
            <a:ext cx="7892388" cy="3918778"/>
            <a:chOff x="222912" y="1254456"/>
            <a:chExt cx="7892388" cy="3918778"/>
          </a:xfrm>
        </p:grpSpPr>
        <p:sp>
          <p:nvSpPr>
            <p:cNvPr id="7" name="Rounded Rectangle 6"/>
            <p:cNvSpPr/>
            <p:nvPr/>
          </p:nvSpPr>
          <p:spPr>
            <a:xfrm>
              <a:off x="1028700" y="1600200"/>
              <a:ext cx="7086600" cy="3474720"/>
            </a:xfrm>
            <a:prstGeom prst="roundRect">
              <a:avLst>
                <a:gd name="adj" fmla="val 312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9" name="Group 9"/>
            <p:cNvGrpSpPr/>
            <p:nvPr/>
          </p:nvGrpSpPr>
          <p:grpSpPr>
            <a:xfrm>
              <a:off x="222912" y="1254456"/>
              <a:ext cx="3429000" cy="3918778"/>
              <a:chOff x="1230573" y="1890215"/>
              <a:chExt cx="1444388" cy="1650696"/>
            </a:xfrm>
          </p:grpSpPr>
          <p:sp>
            <p:nvSpPr>
              <p:cNvPr id="11" name="Oval 10"/>
              <p:cNvSpPr/>
              <p:nvPr/>
            </p:nvSpPr>
            <p:spPr>
              <a:xfrm>
                <a:off x="1230573" y="1890215"/>
                <a:ext cx="1444388" cy="937146"/>
              </a:xfrm>
              <a:prstGeom prst="ellipse">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Oval 12"/>
              <p:cNvSpPr/>
              <p:nvPr/>
            </p:nvSpPr>
            <p:spPr>
              <a:xfrm>
                <a:off x="1935709" y="2845831"/>
                <a:ext cx="603504" cy="402336"/>
              </a:xfrm>
              <a:prstGeom prst="ellipse">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Oval 14"/>
              <p:cNvSpPr/>
              <p:nvPr/>
            </p:nvSpPr>
            <p:spPr>
              <a:xfrm>
                <a:off x="1901589" y="3275735"/>
                <a:ext cx="392373" cy="265176"/>
              </a:xfrm>
              <a:prstGeom prst="ellipse">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Oval 15"/>
              <p:cNvSpPr/>
              <p:nvPr/>
            </p:nvSpPr>
            <p:spPr>
              <a:xfrm>
                <a:off x="1633181" y="2395181"/>
                <a:ext cx="621792" cy="402336"/>
              </a:xfrm>
              <a:prstGeom prst="ellipse">
                <a:avLst/>
              </a:prstGeom>
              <a:solidFill>
                <a:srgbClr val="FFFFFF">
                  <a:alpha val="3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a:xfrm>
            <a:off x="3724182" y="2021541"/>
            <a:ext cx="4200618" cy="1362075"/>
          </a:xfrm>
        </p:spPr>
        <p:txBody>
          <a:bodyPr vert="horz" lIns="91440" tIns="0" rIns="91440" bIns="0" rtlCol="0" anchor="b" anchorCtr="0">
            <a:noAutofit/>
          </a:bodyPr>
          <a:lstStyle>
            <a:lvl1pPr algn="r" defTabSz="914400" rtl="0" eaLnBrk="1" latinLnBrk="0" hangingPunct="1">
              <a:lnSpc>
                <a:spcPts val="4000"/>
              </a:lnSpc>
              <a:spcBef>
                <a:spcPct val="0"/>
              </a:spcBef>
              <a:buNone/>
              <a:defRPr sz="3600" kern="1200">
                <a:solidFill>
                  <a:schemeClr val="bg1"/>
                </a:solidFill>
                <a:latin typeface="+mj-lt"/>
                <a:ea typeface="+mj-ea"/>
                <a:cs typeface="+mj-cs"/>
              </a:defRPr>
            </a:lvl1pPr>
          </a:lstStyle>
          <a:p>
            <a:r>
              <a:rPr lang="en-CA" smtClean="0"/>
              <a:t>Click to edit Master title style</a:t>
            </a:r>
            <a:endParaRPr/>
          </a:p>
        </p:txBody>
      </p:sp>
      <p:sp>
        <p:nvSpPr>
          <p:cNvPr id="3" name="Text Placeholder 2"/>
          <p:cNvSpPr>
            <a:spLocks noGrp="1"/>
          </p:cNvSpPr>
          <p:nvPr>
            <p:ph type="body" idx="1"/>
          </p:nvPr>
        </p:nvSpPr>
        <p:spPr>
          <a:xfrm>
            <a:off x="3321424" y="3388659"/>
            <a:ext cx="4603376" cy="1083328"/>
          </a:xfrm>
        </p:spPr>
        <p:txBody>
          <a:bodyPr vert="horz" lIns="91440" tIns="0" rIns="91440" bIns="0" rtlCol="0">
            <a:normAutofit/>
          </a:bodyPr>
          <a:lstStyle>
            <a:lvl1pPr marL="0" indent="0" algn="r" defTabSz="914400" rtl="0" eaLnBrk="1" latinLnBrk="0" hangingPunct="1">
              <a:spcBef>
                <a:spcPts val="0"/>
              </a:spcBef>
              <a:buClr>
                <a:schemeClr val="accent1"/>
              </a:buClr>
              <a:buSzPct val="130000"/>
              <a:buFont typeface="Wingdings" pitchFamily="2" charset="2"/>
              <a:buNone/>
              <a:defRPr sz="1400" kern="1200">
                <a:solidFill>
                  <a:schemeClr val="bg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a:xfrm>
            <a:off x="6553200" y="6356350"/>
            <a:ext cx="2133600" cy="365125"/>
          </a:xfrm>
        </p:spPr>
        <p:txBody>
          <a:bodyPr/>
          <a:lstStyle/>
          <a:p>
            <a:fld id="{A2F0292D-1797-49A5-8D2D-8D50C72EF3CC}" type="datetimeFigureOut">
              <a:rPr lang="en-US" smtClean="0"/>
              <a:t>12-03-20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267200" y="6356350"/>
            <a:ext cx="609600" cy="365125"/>
          </a:xfrm>
        </p:spPr>
        <p:txBody>
          <a:bodyPr vert="horz" lIns="91440" tIns="45720" rIns="91440" bIns="45720" rtlCol="0" anchor="ctr"/>
          <a:lstStyle>
            <a:lvl1pPr marL="0" algn="ctr" defTabSz="914400" rtl="0" eaLnBrk="1" latinLnBrk="0" hangingPunct="1">
              <a:defRPr sz="900" b="1" kern="1200">
                <a:solidFill>
                  <a:schemeClr val="bg1">
                    <a:lumMod val="75000"/>
                  </a:schemeClr>
                </a:solidFill>
                <a:latin typeface="+mn-lt"/>
                <a:ea typeface="+mn-ea"/>
                <a:cs typeface="+mn-cs"/>
              </a:defRPr>
            </a:lvl1pPr>
          </a:lstStyle>
          <a:p>
            <a:fld id="{D6CC888B-D9F9-4E54-B722-F151A9F45E9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grpSp>
        <p:nvGrpSpPr>
          <p:cNvPr id="8" name="Group 13"/>
          <p:cNvGrpSpPr/>
          <p:nvPr/>
        </p:nvGrpSpPr>
        <p:grpSpPr>
          <a:xfrm>
            <a:off x="7418696" y="457200"/>
            <a:ext cx="914400" cy="914400"/>
            <a:chOff x="842682" y="2971800"/>
            <a:chExt cx="914400" cy="914400"/>
          </a:xfrm>
        </p:grpSpPr>
        <p:sp>
          <p:nvSpPr>
            <p:cNvPr id="15" name="Rounded Rectangle 14"/>
            <p:cNvSpPr/>
            <p:nvPr/>
          </p:nvSpPr>
          <p:spPr>
            <a:xfrm>
              <a:off x="842682" y="2971800"/>
              <a:ext cx="914400" cy="914400"/>
            </a:xfrm>
            <a:prstGeom prst="roundRect">
              <a:avLst>
                <a:gd name="adj" fmla="val 931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9" name="Group 10"/>
            <p:cNvGrpSpPr>
              <a:grpSpLocks noChangeAspect="1"/>
            </p:cNvGrpSpPr>
            <p:nvPr/>
          </p:nvGrpSpPr>
          <p:grpSpPr>
            <a:xfrm>
              <a:off x="948372" y="3034353"/>
              <a:ext cx="700732" cy="800823"/>
              <a:chOff x="1230573" y="1890215"/>
              <a:chExt cx="1444388" cy="1650696"/>
            </a:xfrm>
          </p:grpSpPr>
          <p:sp>
            <p:nvSpPr>
              <p:cNvPr id="17" name="Oval 16"/>
              <p:cNvSpPr/>
              <p:nvPr/>
            </p:nvSpPr>
            <p:spPr>
              <a:xfrm>
                <a:off x="1230573" y="1890215"/>
                <a:ext cx="1444388" cy="937146"/>
              </a:xfrm>
              <a:prstGeom prst="ellipse">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Oval 17"/>
              <p:cNvSpPr/>
              <p:nvPr/>
            </p:nvSpPr>
            <p:spPr>
              <a:xfrm>
                <a:off x="1935709" y="2845831"/>
                <a:ext cx="603504" cy="402336"/>
              </a:xfrm>
              <a:prstGeom prst="ellipse">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9" name="Oval 18"/>
              <p:cNvSpPr/>
              <p:nvPr/>
            </p:nvSpPr>
            <p:spPr>
              <a:xfrm>
                <a:off x="1901589" y="3275735"/>
                <a:ext cx="392373" cy="265176"/>
              </a:xfrm>
              <a:prstGeom prst="ellipse">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0" name="Oval 19"/>
              <p:cNvSpPr/>
              <p:nvPr/>
            </p:nvSpPr>
            <p:spPr>
              <a:xfrm>
                <a:off x="1633181" y="2395181"/>
                <a:ext cx="621792" cy="402336"/>
              </a:xfrm>
              <a:prstGeom prst="ellipse">
                <a:avLst/>
              </a:prstGeom>
              <a:solidFill>
                <a:srgbClr val="FFFFFF">
                  <a:alpha val="3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a:xfrm>
            <a:off x="744070" y="224118"/>
            <a:ext cx="4800600" cy="886968"/>
          </a:xfrm>
        </p:spPr>
        <p:txBody>
          <a:bodyPr lIns="45720"/>
          <a:lstStyle/>
          <a:p>
            <a:r>
              <a:rPr lang="en-CA" smtClean="0"/>
              <a:t>Click to edit Master title style</a:t>
            </a:r>
            <a:endParaRPr/>
          </a:p>
        </p:txBody>
      </p:sp>
      <p:sp>
        <p:nvSpPr>
          <p:cNvPr id="3" name="Content Placeholder 2"/>
          <p:cNvSpPr>
            <a:spLocks noGrp="1"/>
          </p:cNvSpPr>
          <p:nvPr>
            <p:ph sz="half" idx="1"/>
          </p:nvPr>
        </p:nvSpPr>
        <p:spPr>
          <a:xfrm>
            <a:off x="752474" y="1600200"/>
            <a:ext cx="3703320" cy="4525963"/>
          </a:xfrm>
        </p:spPr>
        <p:txBody>
          <a:bodyPr lIns="45720"/>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Content Placeholder 3"/>
          <p:cNvSpPr>
            <a:spLocks noGrp="1"/>
          </p:cNvSpPr>
          <p:nvPr>
            <p:ph sz="half" idx="2"/>
          </p:nvPr>
        </p:nvSpPr>
        <p:spPr>
          <a:xfrm>
            <a:off x="4661647" y="1600200"/>
            <a:ext cx="3703320" cy="4525963"/>
          </a:xfrm>
        </p:spPr>
        <p:txBody>
          <a:bodyPr lIns="45720"/>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5" name="Date Placeholder 4"/>
          <p:cNvSpPr>
            <a:spLocks noGrp="1"/>
          </p:cNvSpPr>
          <p:nvPr>
            <p:ph type="dt" sz="half" idx="10"/>
          </p:nvPr>
        </p:nvSpPr>
        <p:spPr/>
        <p:txBody>
          <a:bodyPr/>
          <a:lstStyle/>
          <a:p>
            <a:fld id="{A2F0292D-1797-49A5-8D2D-8D50C72EF3CC}" type="datetimeFigureOut">
              <a:rPr lang="en-US" smtClean="0"/>
              <a:t>12-03-20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321040" y="363071"/>
            <a:ext cx="609600" cy="365125"/>
          </a:xfrm>
        </p:spPr>
        <p:txBody>
          <a:bodyPr/>
          <a:lstStyle/>
          <a:p>
            <a:fld id="{D6CC888B-D9F9-4E54-B722-F151A9F45E9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40664" y="228600"/>
            <a:ext cx="4800600" cy="886968"/>
          </a:xfrm>
        </p:spPr>
        <p:txBody>
          <a:bodyPr vert="horz" lIns="45720" tIns="45720" rIns="91440" bIns="45720" rtlCol="0" anchor="b" anchorCtr="0">
            <a:noAutofit/>
          </a:bodyPr>
          <a:lstStyle>
            <a:lvl1pPr algn="l" defTabSz="914400" rtl="0" eaLnBrk="1" latinLnBrk="0" hangingPunct="1">
              <a:spcBef>
                <a:spcPct val="0"/>
              </a:spcBef>
              <a:buNone/>
              <a:defRPr sz="2800" kern="1200">
                <a:solidFill>
                  <a:schemeClr val="accent1"/>
                </a:solidFill>
                <a:latin typeface="+mj-lt"/>
                <a:ea typeface="+mj-ea"/>
                <a:cs typeface="+mj-cs"/>
              </a:defRPr>
            </a:lvl1pPr>
          </a:lstStyle>
          <a:p>
            <a:r>
              <a:rPr lang="en-CA" smtClean="0"/>
              <a:t>Click to edit Master title style</a:t>
            </a:r>
            <a:endParaRPr/>
          </a:p>
        </p:txBody>
      </p:sp>
      <p:sp>
        <p:nvSpPr>
          <p:cNvPr id="3" name="Text Placeholder 2"/>
          <p:cNvSpPr>
            <a:spLocks noGrp="1"/>
          </p:cNvSpPr>
          <p:nvPr>
            <p:ph type="body" idx="1"/>
          </p:nvPr>
        </p:nvSpPr>
        <p:spPr>
          <a:xfrm>
            <a:off x="771212" y="1548761"/>
            <a:ext cx="3657600" cy="274320"/>
          </a:xfrm>
          <a:prstGeom prst="roundRect">
            <a:avLst>
              <a:gd name="adj" fmla="val 3116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defTabSz="914400" rtl="0" eaLnBrk="1" latinLnBrk="0" hangingPunct="1">
              <a:spcBef>
                <a:spcPct val="0"/>
              </a:spcBef>
              <a:buNone/>
              <a:defRPr sz="1400" kern="1200">
                <a:solidFill>
                  <a:schemeClr val="l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748352" y="2021456"/>
            <a:ext cx="3703320" cy="4106294"/>
          </a:xfrm>
        </p:spPr>
        <p:txBody>
          <a:bodyPr lIns="45720"/>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5" name="Text Placeholder 4"/>
          <p:cNvSpPr>
            <a:spLocks noGrp="1"/>
          </p:cNvSpPr>
          <p:nvPr>
            <p:ph type="body" sz="quarter" idx="3"/>
          </p:nvPr>
        </p:nvSpPr>
        <p:spPr>
          <a:xfrm>
            <a:off x="4681533" y="1548761"/>
            <a:ext cx="3657600" cy="274320"/>
          </a:xfrm>
          <a:prstGeom prst="roundRect">
            <a:avLst>
              <a:gd name="adj" fmla="val 3405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defTabSz="914400" rtl="0" eaLnBrk="1" latinLnBrk="0" hangingPunct="1">
              <a:spcBef>
                <a:spcPct val="0"/>
              </a:spcBef>
              <a:buNone/>
              <a:defRPr sz="1400" kern="1200">
                <a:solidFill>
                  <a:schemeClr val="l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658673" y="2019869"/>
            <a:ext cx="3703320" cy="4106294"/>
          </a:xfrm>
        </p:spPr>
        <p:txBody>
          <a:bodyPr lIns="45720"/>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7" name="Date Placeholder 6"/>
          <p:cNvSpPr>
            <a:spLocks noGrp="1"/>
          </p:cNvSpPr>
          <p:nvPr>
            <p:ph type="dt" sz="half" idx="10"/>
          </p:nvPr>
        </p:nvSpPr>
        <p:spPr/>
        <p:txBody>
          <a:bodyPr/>
          <a:lstStyle/>
          <a:p>
            <a:fld id="{A2F0292D-1797-49A5-8D2D-8D50C72EF3CC}" type="datetimeFigureOut">
              <a:rPr lang="en-US" smtClean="0"/>
              <a:t>12-03-20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a:xfrm>
            <a:off x="8321729" y="365760"/>
            <a:ext cx="609600" cy="365125"/>
          </a:xfrm>
        </p:spPr>
        <p:txBody>
          <a:bodyPr vert="horz" lIns="91440" tIns="45720" rIns="91440" bIns="45720" rtlCol="0" anchor="ctr"/>
          <a:lstStyle>
            <a:lvl1pPr marL="0" algn="l" defTabSz="914400" rtl="0" eaLnBrk="1" latinLnBrk="0" hangingPunct="1">
              <a:defRPr sz="1800" b="1" kern="1200">
                <a:solidFill>
                  <a:schemeClr val="accent1"/>
                </a:solidFill>
                <a:latin typeface="+mn-lt"/>
                <a:ea typeface="+mn-ea"/>
                <a:cs typeface="+mn-cs"/>
              </a:defRPr>
            </a:lvl1pPr>
          </a:lstStyle>
          <a:p>
            <a:fld id="{D6CC888B-D9F9-4E54-B722-F151A9F45E95}" type="slidenum">
              <a:rPr lang="en-US" smtClean="0"/>
              <a:t>‹#›</a:t>
            </a:fld>
            <a:endParaRPr lang="en-US"/>
          </a:p>
        </p:txBody>
      </p:sp>
      <p:grpSp>
        <p:nvGrpSpPr>
          <p:cNvPr id="10" name="Group 15"/>
          <p:cNvGrpSpPr/>
          <p:nvPr/>
        </p:nvGrpSpPr>
        <p:grpSpPr>
          <a:xfrm>
            <a:off x="7418696" y="457200"/>
            <a:ext cx="914400" cy="914400"/>
            <a:chOff x="842682" y="2971800"/>
            <a:chExt cx="914400" cy="914400"/>
          </a:xfrm>
        </p:grpSpPr>
        <p:sp>
          <p:nvSpPr>
            <p:cNvPr id="17" name="Rounded Rectangle 16"/>
            <p:cNvSpPr/>
            <p:nvPr/>
          </p:nvSpPr>
          <p:spPr>
            <a:xfrm>
              <a:off x="842682" y="2971800"/>
              <a:ext cx="914400" cy="914400"/>
            </a:xfrm>
            <a:prstGeom prst="roundRect">
              <a:avLst>
                <a:gd name="adj" fmla="val 931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11" name="Group 10"/>
            <p:cNvGrpSpPr>
              <a:grpSpLocks noChangeAspect="1"/>
            </p:cNvGrpSpPr>
            <p:nvPr/>
          </p:nvGrpSpPr>
          <p:grpSpPr>
            <a:xfrm>
              <a:off x="948372" y="3034353"/>
              <a:ext cx="700732" cy="800823"/>
              <a:chOff x="1230573" y="1890215"/>
              <a:chExt cx="1444388" cy="1650696"/>
            </a:xfrm>
          </p:grpSpPr>
          <p:sp>
            <p:nvSpPr>
              <p:cNvPr id="19" name="Oval 18"/>
              <p:cNvSpPr/>
              <p:nvPr/>
            </p:nvSpPr>
            <p:spPr>
              <a:xfrm>
                <a:off x="1230573" y="1890215"/>
                <a:ext cx="1444388" cy="937146"/>
              </a:xfrm>
              <a:prstGeom prst="ellipse">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0" name="Oval 19"/>
              <p:cNvSpPr/>
              <p:nvPr/>
            </p:nvSpPr>
            <p:spPr>
              <a:xfrm>
                <a:off x="1935709" y="2845831"/>
                <a:ext cx="603504" cy="402336"/>
              </a:xfrm>
              <a:prstGeom prst="ellipse">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1" name="Oval 20"/>
              <p:cNvSpPr/>
              <p:nvPr/>
            </p:nvSpPr>
            <p:spPr>
              <a:xfrm>
                <a:off x="1901589" y="3275735"/>
                <a:ext cx="392373" cy="265176"/>
              </a:xfrm>
              <a:prstGeom prst="ellipse">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2" name="Oval 21"/>
              <p:cNvSpPr/>
              <p:nvPr/>
            </p:nvSpPr>
            <p:spPr>
              <a:xfrm>
                <a:off x="1633181" y="2395181"/>
                <a:ext cx="621792" cy="402336"/>
              </a:xfrm>
              <a:prstGeom prst="ellipse">
                <a:avLst/>
              </a:prstGeom>
              <a:solidFill>
                <a:srgbClr val="FFFFFF">
                  <a:alpha val="3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740664" y="228600"/>
            <a:ext cx="4800600" cy="886968"/>
          </a:xfrm>
        </p:spPr>
        <p:txBody>
          <a:bodyPr vert="horz" lIns="45720" tIns="45720" rIns="91440" bIns="45720" rtlCol="0" anchor="b" anchorCtr="0">
            <a:noAutofit/>
          </a:bodyPr>
          <a:lstStyle>
            <a:lvl1pPr algn="l" defTabSz="914400" rtl="0" eaLnBrk="1" latinLnBrk="0" hangingPunct="1">
              <a:spcBef>
                <a:spcPct val="0"/>
              </a:spcBef>
              <a:buNone/>
              <a:defRPr sz="2800" kern="1200">
                <a:solidFill>
                  <a:schemeClr val="accent1"/>
                </a:solidFill>
                <a:latin typeface="+mj-lt"/>
                <a:ea typeface="+mj-ea"/>
                <a:cs typeface="+mj-cs"/>
              </a:defRPr>
            </a:lvl1pPr>
          </a:lstStyle>
          <a:p>
            <a:r>
              <a:rPr lang="en-CA" smtClean="0"/>
              <a:t>Click to edit Master title style</a:t>
            </a:r>
            <a:endParaRPr/>
          </a:p>
        </p:txBody>
      </p:sp>
      <p:sp>
        <p:nvSpPr>
          <p:cNvPr id="3" name="Date Placeholder 2"/>
          <p:cNvSpPr>
            <a:spLocks noGrp="1"/>
          </p:cNvSpPr>
          <p:nvPr>
            <p:ph type="dt" sz="half" idx="10"/>
          </p:nvPr>
        </p:nvSpPr>
        <p:spPr/>
        <p:txBody>
          <a:bodyPr/>
          <a:lstStyle/>
          <a:p>
            <a:fld id="{A2F0292D-1797-49A5-8D2D-8D50C72EF3CC}" type="datetimeFigureOut">
              <a:rPr lang="en-US" smtClean="0"/>
              <a:t>12-03-20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8321040" y="365760"/>
            <a:ext cx="609600" cy="365125"/>
          </a:xfrm>
        </p:spPr>
        <p:txBody>
          <a:bodyPr/>
          <a:lstStyle/>
          <a:p>
            <a:fld id="{D6CC888B-D9F9-4E54-B722-F151A9F45E95}" type="slidenum">
              <a:rPr lang="en-US" smtClean="0"/>
              <a:t>‹#›</a:t>
            </a:fld>
            <a:endParaRPr lang="en-US"/>
          </a:p>
        </p:txBody>
      </p:sp>
      <p:grpSp>
        <p:nvGrpSpPr>
          <p:cNvPr id="6" name="Group 8"/>
          <p:cNvGrpSpPr/>
          <p:nvPr/>
        </p:nvGrpSpPr>
        <p:grpSpPr>
          <a:xfrm>
            <a:off x="7418696" y="457200"/>
            <a:ext cx="914400" cy="914400"/>
            <a:chOff x="842682" y="2971800"/>
            <a:chExt cx="914400" cy="914400"/>
          </a:xfrm>
        </p:grpSpPr>
        <p:sp>
          <p:nvSpPr>
            <p:cNvPr id="10" name="Rounded Rectangle 9"/>
            <p:cNvSpPr/>
            <p:nvPr/>
          </p:nvSpPr>
          <p:spPr>
            <a:xfrm>
              <a:off x="842682" y="2971800"/>
              <a:ext cx="914400" cy="914400"/>
            </a:xfrm>
            <a:prstGeom prst="roundRect">
              <a:avLst>
                <a:gd name="adj" fmla="val 931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7" name="Group 10"/>
            <p:cNvGrpSpPr>
              <a:grpSpLocks noChangeAspect="1"/>
            </p:cNvGrpSpPr>
            <p:nvPr/>
          </p:nvGrpSpPr>
          <p:grpSpPr>
            <a:xfrm>
              <a:off x="948372" y="3034353"/>
              <a:ext cx="700732" cy="800823"/>
              <a:chOff x="1230573" y="1890215"/>
              <a:chExt cx="1444388" cy="1650696"/>
            </a:xfrm>
          </p:grpSpPr>
          <p:sp>
            <p:nvSpPr>
              <p:cNvPr id="12" name="Oval 11"/>
              <p:cNvSpPr/>
              <p:nvPr/>
            </p:nvSpPr>
            <p:spPr>
              <a:xfrm>
                <a:off x="1230573" y="1890215"/>
                <a:ext cx="1444388" cy="937146"/>
              </a:xfrm>
              <a:prstGeom prst="ellipse">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Oval 12"/>
              <p:cNvSpPr/>
              <p:nvPr/>
            </p:nvSpPr>
            <p:spPr>
              <a:xfrm>
                <a:off x="1935709" y="2845831"/>
                <a:ext cx="603504" cy="402336"/>
              </a:xfrm>
              <a:prstGeom prst="ellipse">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Oval 13"/>
              <p:cNvSpPr/>
              <p:nvPr/>
            </p:nvSpPr>
            <p:spPr>
              <a:xfrm>
                <a:off x="1901589" y="3275735"/>
                <a:ext cx="392373" cy="265176"/>
              </a:xfrm>
              <a:prstGeom prst="ellipse">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Oval 14"/>
              <p:cNvSpPr/>
              <p:nvPr/>
            </p:nvSpPr>
            <p:spPr>
              <a:xfrm>
                <a:off x="1633181" y="2395181"/>
                <a:ext cx="621792" cy="402336"/>
              </a:xfrm>
              <a:prstGeom prst="ellipse">
                <a:avLst/>
              </a:prstGeom>
              <a:solidFill>
                <a:srgbClr val="FFFFFF">
                  <a:alpha val="3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F0292D-1797-49A5-8D2D-8D50C72EF3CC}" type="datetimeFigureOut">
              <a:rPr lang="en-US" smtClean="0"/>
              <a:t>12-03-20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8321040" y="365760"/>
            <a:ext cx="609600" cy="365125"/>
          </a:xfrm>
        </p:spPr>
        <p:txBody>
          <a:bodyPr/>
          <a:lstStyle/>
          <a:p>
            <a:fld id="{D6CC888B-D9F9-4E54-B722-F151A9F45E95}" type="slidenum">
              <a:rPr lang="en-US" smtClean="0"/>
              <a:t>‹#›</a:t>
            </a:fld>
            <a:endParaRPr lang="en-US"/>
          </a:p>
        </p:txBody>
      </p:sp>
      <p:grpSp>
        <p:nvGrpSpPr>
          <p:cNvPr id="5" name="Group 7"/>
          <p:cNvGrpSpPr/>
          <p:nvPr/>
        </p:nvGrpSpPr>
        <p:grpSpPr>
          <a:xfrm>
            <a:off x="7418696" y="457200"/>
            <a:ext cx="914400" cy="914400"/>
            <a:chOff x="842682" y="2971800"/>
            <a:chExt cx="914400" cy="914400"/>
          </a:xfrm>
        </p:grpSpPr>
        <p:sp>
          <p:nvSpPr>
            <p:cNvPr id="9" name="Rounded Rectangle 8"/>
            <p:cNvSpPr/>
            <p:nvPr/>
          </p:nvSpPr>
          <p:spPr>
            <a:xfrm>
              <a:off x="842682" y="2971800"/>
              <a:ext cx="914400" cy="914400"/>
            </a:xfrm>
            <a:prstGeom prst="roundRect">
              <a:avLst>
                <a:gd name="adj" fmla="val 931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6" name="Group 10"/>
            <p:cNvGrpSpPr>
              <a:grpSpLocks noChangeAspect="1"/>
            </p:cNvGrpSpPr>
            <p:nvPr/>
          </p:nvGrpSpPr>
          <p:grpSpPr>
            <a:xfrm>
              <a:off x="948372" y="3034353"/>
              <a:ext cx="700732" cy="800823"/>
              <a:chOff x="1230573" y="1890215"/>
              <a:chExt cx="1444388" cy="1650696"/>
            </a:xfrm>
          </p:grpSpPr>
          <p:sp>
            <p:nvSpPr>
              <p:cNvPr id="11" name="Oval 10"/>
              <p:cNvSpPr/>
              <p:nvPr/>
            </p:nvSpPr>
            <p:spPr>
              <a:xfrm>
                <a:off x="1230573" y="1890215"/>
                <a:ext cx="1444388" cy="937146"/>
              </a:xfrm>
              <a:prstGeom prst="ellipse">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Oval 11"/>
              <p:cNvSpPr/>
              <p:nvPr/>
            </p:nvSpPr>
            <p:spPr>
              <a:xfrm>
                <a:off x="1935709" y="2845831"/>
                <a:ext cx="603504" cy="402336"/>
              </a:xfrm>
              <a:prstGeom prst="ellipse">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Oval 12"/>
              <p:cNvSpPr/>
              <p:nvPr/>
            </p:nvSpPr>
            <p:spPr>
              <a:xfrm>
                <a:off x="1901589" y="3275735"/>
                <a:ext cx="392373" cy="265176"/>
              </a:xfrm>
              <a:prstGeom prst="ellipse">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Oval 13"/>
              <p:cNvSpPr/>
              <p:nvPr/>
            </p:nvSpPr>
            <p:spPr>
              <a:xfrm>
                <a:off x="1633181" y="2395181"/>
                <a:ext cx="621792" cy="402336"/>
              </a:xfrm>
              <a:prstGeom prst="ellipse">
                <a:avLst/>
              </a:prstGeom>
              <a:solidFill>
                <a:srgbClr val="FFFFFF">
                  <a:alpha val="3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8999" y="304800"/>
            <a:ext cx="4948269" cy="719424"/>
          </a:xfrm>
        </p:spPr>
        <p:txBody>
          <a:bodyPr anchor="b"/>
          <a:lstStyle>
            <a:lvl1pPr algn="l">
              <a:defRPr sz="2200" b="0"/>
            </a:lvl1pPr>
          </a:lstStyle>
          <a:p>
            <a:r>
              <a:rPr lang="en-CA" smtClean="0"/>
              <a:t>Click to edit Master title style</a:t>
            </a:r>
            <a:endParaRPr/>
          </a:p>
        </p:txBody>
      </p:sp>
      <p:sp>
        <p:nvSpPr>
          <p:cNvPr id="3" name="Content Placeholder 2"/>
          <p:cNvSpPr>
            <a:spLocks noGrp="1"/>
          </p:cNvSpPr>
          <p:nvPr>
            <p:ph idx="1"/>
          </p:nvPr>
        </p:nvSpPr>
        <p:spPr>
          <a:xfrm>
            <a:off x="3418113" y="2292824"/>
            <a:ext cx="4959126" cy="3833339"/>
          </a:xfrm>
        </p:spPr>
        <p:txBody>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Text Placeholder 3"/>
          <p:cNvSpPr>
            <a:spLocks noGrp="1"/>
          </p:cNvSpPr>
          <p:nvPr>
            <p:ph type="body" sz="half" idx="2"/>
          </p:nvPr>
        </p:nvSpPr>
        <p:spPr>
          <a:xfrm>
            <a:off x="3429000" y="1160463"/>
            <a:ext cx="4948269" cy="9540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A2F0292D-1797-49A5-8D2D-8D50C72EF3CC}" type="datetimeFigureOut">
              <a:rPr lang="en-US" smtClean="0"/>
              <a:t>12-03-20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CC888B-D9F9-4E54-B722-F151A9F45E9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0" anchor="ctr"/>
          <a:lstStyle>
            <a:lvl1pPr algn="r">
              <a:defRPr sz="900" b="1">
                <a:solidFill>
                  <a:schemeClr val="bg1">
                    <a:lumMod val="75000"/>
                  </a:schemeClr>
                </a:solidFill>
              </a:defRPr>
            </a:lvl1pPr>
          </a:lstStyle>
          <a:p>
            <a:fld id="{A2F0292D-1797-49A5-8D2D-8D50C72EF3CC}" type="datetimeFigureOut">
              <a:rPr lang="en-US" smtClean="0"/>
              <a:t>12-03-20</a:t>
            </a:fld>
            <a:endParaRPr lang="en-US"/>
          </a:p>
        </p:txBody>
      </p:sp>
      <p:sp>
        <p:nvSpPr>
          <p:cNvPr id="2" name="Title Placeholder 1"/>
          <p:cNvSpPr>
            <a:spLocks noGrp="1"/>
          </p:cNvSpPr>
          <p:nvPr>
            <p:ph type="title"/>
          </p:nvPr>
        </p:nvSpPr>
        <p:spPr>
          <a:xfrm>
            <a:off x="3429000" y="685800"/>
            <a:ext cx="4948238" cy="886968"/>
          </a:xfrm>
          <a:prstGeom prst="rect">
            <a:avLst/>
          </a:prstGeom>
        </p:spPr>
        <p:txBody>
          <a:bodyPr vert="horz" lIns="91440" tIns="45720" rIns="91440" bIns="45720" rtlCol="0" anchor="b" anchorCtr="0">
            <a:noAutofit/>
          </a:bodyPr>
          <a:lstStyle/>
          <a:p>
            <a:r>
              <a:rPr lang="en-CA" smtClean="0"/>
              <a:t>Click to edit Master title style</a:t>
            </a:r>
            <a:endParaRPr/>
          </a:p>
        </p:txBody>
      </p:sp>
      <p:sp>
        <p:nvSpPr>
          <p:cNvPr id="3" name="Text Placeholder 2"/>
          <p:cNvSpPr>
            <a:spLocks noGrp="1"/>
          </p:cNvSpPr>
          <p:nvPr>
            <p:ph type="body" idx="1"/>
          </p:nvPr>
        </p:nvSpPr>
        <p:spPr>
          <a:xfrm>
            <a:off x="3429000" y="2020888"/>
            <a:ext cx="4946602" cy="4105275"/>
          </a:xfrm>
          <a:prstGeom prst="rect">
            <a:avLst/>
          </a:prstGeom>
        </p:spPr>
        <p:txBody>
          <a:bodyPr vert="horz" lIns="91440" tIns="45720" rIns="9144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5" name="Footer Placeholder 4"/>
          <p:cNvSpPr>
            <a:spLocks noGrp="1"/>
          </p:cNvSpPr>
          <p:nvPr>
            <p:ph type="ftr" sz="quarter" idx="3"/>
          </p:nvPr>
        </p:nvSpPr>
        <p:spPr>
          <a:xfrm>
            <a:off x="457200" y="6356350"/>
            <a:ext cx="2895600" cy="365125"/>
          </a:xfrm>
          <a:prstGeom prst="rect">
            <a:avLst/>
          </a:prstGeom>
        </p:spPr>
        <p:txBody>
          <a:bodyPr vert="horz" lIns="91440" tIns="45720" rIns="91440" bIns="45720" rtlCol="0" anchor="ctr"/>
          <a:lstStyle>
            <a:lvl1pPr algn="l">
              <a:defRPr sz="900" b="1">
                <a:solidFill>
                  <a:schemeClr val="bg1">
                    <a:lumMod val="75000"/>
                  </a:schemeClr>
                </a:solidFill>
              </a:defRPr>
            </a:lvl1pPr>
          </a:lstStyle>
          <a:p>
            <a:endParaRPr lang="en-US"/>
          </a:p>
        </p:txBody>
      </p:sp>
      <p:sp>
        <p:nvSpPr>
          <p:cNvPr id="6" name="Slide Number Placeholder 5"/>
          <p:cNvSpPr>
            <a:spLocks noGrp="1"/>
          </p:cNvSpPr>
          <p:nvPr>
            <p:ph type="sldNum" sz="quarter" idx="4"/>
          </p:nvPr>
        </p:nvSpPr>
        <p:spPr>
          <a:xfrm>
            <a:off x="1752600" y="2877671"/>
            <a:ext cx="609600" cy="365125"/>
          </a:xfrm>
          <a:prstGeom prst="rect">
            <a:avLst/>
          </a:prstGeom>
        </p:spPr>
        <p:txBody>
          <a:bodyPr vert="horz" lIns="91440" tIns="45720" rIns="91440" bIns="45720" rtlCol="0" anchor="ctr"/>
          <a:lstStyle>
            <a:lvl1pPr algn="l">
              <a:defRPr sz="1800" b="1">
                <a:solidFill>
                  <a:schemeClr val="accent1"/>
                </a:solidFill>
              </a:defRPr>
            </a:lvl1pPr>
          </a:lstStyle>
          <a:p>
            <a:fld id="{D6CC888B-D9F9-4E54-B722-F151A9F45E95}" type="slidenum">
              <a:rPr lang="en-US" smtClean="0"/>
              <a:t>‹#›</a:t>
            </a:fld>
            <a:endParaRPr lang="en-US"/>
          </a:p>
        </p:txBody>
      </p:sp>
      <p:grpSp>
        <p:nvGrpSpPr>
          <p:cNvPr id="7" name="Group 18"/>
          <p:cNvGrpSpPr/>
          <p:nvPr/>
        </p:nvGrpSpPr>
        <p:grpSpPr>
          <a:xfrm>
            <a:off x="842682" y="2971800"/>
            <a:ext cx="914400" cy="914400"/>
            <a:chOff x="842682" y="2971800"/>
            <a:chExt cx="914400" cy="914400"/>
          </a:xfrm>
        </p:grpSpPr>
        <p:sp>
          <p:nvSpPr>
            <p:cNvPr id="8" name="Rounded Rectangle 7"/>
            <p:cNvSpPr/>
            <p:nvPr userDrawn="1"/>
          </p:nvSpPr>
          <p:spPr>
            <a:xfrm>
              <a:off x="842682" y="2971800"/>
              <a:ext cx="914400" cy="914400"/>
            </a:xfrm>
            <a:prstGeom prst="roundRect">
              <a:avLst>
                <a:gd name="adj" fmla="val 931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9" name="Group 10"/>
            <p:cNvGrpSpPr>
              <a:grpSpLocks noChangeAspect="1"/>
            </p:cNvGrpSpPr>
            <p:nvPr userDrawn="1"/>
          </p:nvGrpSpPr>
          <p:grpSpPr>
            <a:xfrm>
              <a:off x="948372" y="3034352"/>
              <a:ext cx="700732" cy="800822"/>
              <a:chOff x="1230573" y="1890215"/>
              <a:chExt cx="1444388" cy="1650696"/>
            </a:xfrm>
          </p:grpSpPr>
          <p:sp>
            <p:nvSpPr>
              <p:cNvPr id="12" name="Oval 11"/>
              <p:cNvSpPr/>
              <p:nvPr userDrawn="1"/>
            </p:nvSpPr>
            <p:spPr>
              <a:xfrm>
                <a:off x="1230573" y="1890215"/>
                <a:ext cx="1444388" cy="937146"/>
              </a:xfrm>
              <a:prstGeom prst="ellipse">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Oval 12"/>
              <p:cNvSpPr/>
              <p:nvPr userDrawn="1"/>
            </p:nvSpPr>
            <p:spPr>
              <a:xfrm>
                <a:off x="1935709" y="2845831"/>
                <a:ext cx="603504" cy="402336"/>
              </a:xfrm>
              <a:prstGeom prst="ellipse">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Oval 13"/>
              <p:cNvSpPr/>
              <p:nvPr userDrawn="1"/>
            </p:nvSpPr>
            <p:spPr>
              <a:xfrm>
                <a:off x="1901589" y="3275735"/>
                <a:ext cx="392373" cy="265176"/>
              </a:xfrm>
              <a:prstGeom prst="ellipse">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Oval 14"/>
              <p:cNvSpPr/>
              <p:nvPr userDrawn="1"/>
            </p:nvSpPr>
            <p:spPr>
              <a:xfrm>
                <a:off x="1633181" y="2395181"/>
                <a:ext cx="621792" cy="402336"/>
              </a:xfrm>
              <a:prstGeom prst="ellipse">
                <a:avLst/>
              </a:prstGeom>
              <a:solidFill>
                <a:srgbClr val="FFFFFF">
                  <a:alpha val="3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914400" rtl="0" eaLnBrk="1" latinLnBrk="0" hangingPunct="1">
        <a:spcBef>
          <a:spcPct val="0"/>
        </a:spcBef>
        <a:buNone/>
        <a:defRPr sz="2800" kern="1200">
          <a:solidFill>
            <a:schemeClr val="accent1"/>
          </a:solidFill>
          <a:latin typeface="+mj-lt"/>
          <a:ea typeface="+mj-ea"/>
          <a:cs typeface="+mj-cs"/>
        </a:defRPr>
      </a:lvl1pPr>
    </p:titleStyle>
    <p:bodyStyle>
      <a:lvl1pPr marL="228600" indent="-228600" algn="l" defTabSz="914400" rtl="0" eaLnBrk="1" latinLnBrk="0" hangingPunct="1">
        <a:spcBef>
          <a:spcPts val="1800"/>
        </a:spcBef>
        <a:buClr>
          <a:schemeClr val="accent1"/>
        </a:buClr>
        <a:buSzPct val="130000"/>
        <a:buFont typeface="Wingdings" pitchFamily="2" charset="2"/>
        <a:buChar char="§"/>
        <a:defRPr sz="1800" kern="1200">
          <a:solidFill>
            <a:schemeClr val="tx1">
              <a:lumMod val="75000"/>
              <a:lumOff val="25000"/>
            </a:schemeClr>
          </a:solidFill>
          <a:latin typeface="+mn-lt"/>
          <a:ea typeface="+mn-ea"/>
          <a:cs typeface="+mn-cs"/>
        </a:defRPr>
      </a:lvl1pPr>
      <a:lvl2pPr marL="457200" indent="-228600" algn="l" defTabSz="914400" rtl="0" eaLnBrk="1" latinLnBrk="0" hangingPunct="1">
        <a:spcBef>
          <a:spcPts val="600"/>
        </a:spcBef>
        <a:buClr>
          <a:schemeClr val="accent2"/>
        </a:buClr>
        <a:buSzPct val="130000"/>
        <a:buFont typeface="Wingdings" pitchFamily="2" charset="2"/>
        <a:buChar char="§"/>
        <a:defRPr sz="1800" kern="1200">
          <a:solidFill>
            <a:schemeClr val="tx1">
              <a:lumMod val="75000"/>
              <a:lumOff val="25000"/>
            </a:schemeClr>
          </a:solidFill>
          <a:latin typeface="+mn-lt"/>
          <a:ea typeface="+mn-ea"/>
          <a:cs typeface="+mn-cs"/>
        </a:defRPr>
      </a:lvl2pPr>
      <a:lvl3pPr marL="685800" indent="-228600" algn="l" defTabSz="914400" rtl="0" eaLnBrk="1" latinLnBrk="0" hangingPunct="1">
        <a:spcBef>
          <a:spcPts val="600"/>
        </a:spcBef>
        <a:buClr>
          <a:schemeClr val="accent1"/>
        </a:buClr>
        <a:buSzPct val="130000"/>
        <a:buFont typeface="Wingdings" pitchFamily="2" charset="2"/>
        <a:buChar char="§"/>
        <a:defRPr sz="1800" kern="1200">
          <a:solidFill>
            <a:schemeClr val="tx1">
              <a:lumMod val="75000"/>
              <a:lumOff val="25000"/>
            </a:schemeClr>
          </a:solidFill>
          <a:latin typeface="+mn-lt"/>
          <a:ea typeface="+mn-ea"/>
          <a:cs typeface="+mn-cs"/>
        </a:defRPr>
      </a:lvl3pPr>
      <a:lvl4pPr marL="914400" indent="-228600" algn="l" defTabSz="914400" rtl="0" eaLnBrk="1" latinLnBrk="0" hangingPunct="1">
        <a:spcBef>
          <a:spcPts val="600"/>
        </a:spcBef>
        <a:buClr>
          <a:schemeClr val="accent2"/>
        </a:buClr>
        <a:buSzPct val="130000"/>
        <a:buFont typeface="Wingdings" pitchFamily="2" charset="2"/>
        <a:buChar char="§"/>
        <a:defRPr sz="1800" kern="1200">
          <a:solidFill>
            <a:schemeClr val="tx1">
              <a:lumMod val="75000"/>
              <a:lumOff val="25000"/>
            </a:schemeClr>
          </a:solidFill>
          <a:latin typeface="+mn-lt"/>
          <a:ea typeface="+mn-ea"/>
          <a:cs typeface="+mn-cs"/>
        </a:defRPr>
      </a:lvl4pPr>
      <a:lvl5pPr marL="1143000" indent="-228600" algn="l" defTabSz="914400" rtl="0" eaLnBrk="1" latinLnBrk="0" hangingPunct="1">
        <a:spcBef>
          <a:spcPts val="600"/>
        </a:spcBef>
        <a:buClr>
          <a:schemeClr val="accent1"/>
        </a:buClr>
        <a:buSzPct val="130000"/>
        <a:buFont typeface="Wingdings" pitchFamily="2" charset="2"/>
        <a:buChar char="§"/>
        <a:defRPr sz="1800" kern="1200">
          <a:solidFill>
            <a:schemeClr val="tx1">
              <a:lumMod val="75000"/>
              <a:lumOff val="25000"/>
            </a:schemeClr>
          </a:solidFill>
          <a:latin typeface="+mn-lt"/>
          <a:ea typeface="+mn-ea"/>
          <a:cs typeface="+mn-cs"/>
        </a:defRPr>
      </a:lvl5pPr>
      <a:lvl6pPr marL="1377950" indent="-228600" algn="l" defTabSz="914400" rtl="0" eaLnBrk="1" latinLnBrk="0" hangingPunct="1">
        <a:spcBef>
          <a:spcPct val="20000"/>
        </a:spcBef>
        <a:buClr>
          <a:schemeClr val="accent2"/>
        </a:buClr>
        <a:buSzPct val="130000"/>
        <a:buFont typeface="Wingdings" pitchFamily="2" charset="2"/>
        <a:buChar char="§"/>
        <a:defRPr lang="en-US" sz="1800" kern="1200" dirty="0" smtClean="0">
          <a:solidFill>
            <a:schemeClr val="tx1">
              <a:lumMod val="75000"/>
              <a:lumOff val="25000"/>
            </a:schemeClr>
          </a:solidFill>
          <a:latin typeface="+mn-lt"/>
          <a:ea typeface="+mn-ea"/>
          <a:cs typeface="+mn-cs"/>
        </a:defRPr>
      </a:lvl6pPr>
      <a:lvl7pPr marL="1603375" indent="-228600" algn="l" defTabSz="914400" rtl="0" eaLnBrk="1" latinLnBrk="0" hangingPunct="1">
        <a:spcBef>
          <a:spcPct val="20000"/>
        </a:spcBef>
        <a:buClr>
          <a:schemeClr val="accent1"/>
        </a:buClr>
        <a:buSzPct val="130000"/>
        <a:buFont typeface="Wingdings" pitchFamily="2" charset="2"/>
        <a:buChar char="§"/>
        <a:defRPr lang="en-US" sz="1800" kern="1200" dirty="0" smtClean="0">
          <a:solidFill>
            <a:schemeClr val="tx1">
              <a:lumMod val="75000"/>
              <a:lumOff val="25000"/>
            </a:schemeClr>
          </a:solidFill>
          <a:latin typeface="+mn-lt"/>
          <a:ea typeface="+mn-ea"/>
          <a:cs typeface="+mn-cs"/>
        </a:defRPr>
      </a:lvl7pPr>
      <a:lvl8pPr marL="1828800" indent="-227013" algn="l" defTabSz="914400" rtl="0" eaLnBrk="1" latinLnBrk="0" hangingPunct="1">
        <a:spcBef>
          <a:spcPct val="20000"/>
        </a:spcBef>
        <a:buClr>
          <a:schemeClr val="accent2"/>
        </a:buClr>
        <a:buSzPct val="130000"/>
        <a:buFont typeface="Wingdings" pitchFamily="2" charset="2"/>
        <a:buChar char="§"/>
        <a:defRPr lang="en-US" sz="1800" kern="1200" dirty="0" smtClean="0">
          <a:solidFill>
            <a:schemeClr val="tx1">
              <a:lumMod val="75000"/>
              <a:lumOff val="25000"/>
            </a:schemeClr>
          </a:solidFill>
          <a:latin typeface="+mn-lt"/>
          <a:ea typeface="+mn-ea"/>
          <a:cs typeface="+mn-cs"/>
        </a:defRPr>
      </a:lvl8pPr>
      <a:lvl9pPr marL="2055813" indent="-227013" algn="l" defTabSz="914400" rtl="0" eaLnBrk="1" latinLnBrk="0" hangingPunct="1">
        <a:spcBef>
          <a:spcPct val="20000"/>
        </a:spcBef>
        <a:buClr>
          <a:schemeClr val="accent1"/>
        </a:buClr>
        <a:buSzPct val="130000"/>
        <a:buFont typeface="Wingdings" pitchFamily="2" charset="2"/>
        <a:buChar char="§"/>
        <a:defRPr lang="en-US" sz="1800" kern="1200" dirty="0">
          <a:solidFill>
            <a:schemeClr val="tx1">
              <a:lumMod val="75000"/>
              <a:lumOff val="2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package" Target="../embeddings/Microsoft_Word_Document2.docx"/><Relationship Id="rId4" Type="http://schemas.openxmlformats.org/officeDocument/2006/relationships/image" Target="../media/image5.png"/><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youtube.com/watch?v=XoytjcUmR90" TargetMode="External"/><Relationship Id="rId3" Type="http://schemas.openxmlformats.org/officeDocument/2006/relationships/image" Target="../media/image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gif"/><Relationship Id="rId3" Type="http://schemas.openxmlformats.org/officeDocument/2006/relationships/image" Target="../media/image11.gi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 Id="rId3" Type="http://schemas.openxmlformats.org/officeDocument/2006/relationships/hyperlink" Target="http://www.youtube.com/watch?v=iSK5YlsMv4c&amp;feature=related"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package" Target="../embeddings/Microsoft_Word_Document1.docx"/><Relationship Id="rId4" Type="http://schemas.openxmlformats.org/officeDocument/2006/relationships/image" Target="../media/image5.pn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package" Target="../embeddings/Microsoft_Word_Document3.docx"/><Relationship Id="rId4" Type="http://schemas.openxmlformats.org/officeDocument/2006/relationships/image" Target="../media/image5.png"/><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png"/><Relationship Id="rId5" Type="http://schemas.openxmlformats.org/officeDocument/2006/relationships/image" Target="../media/image20.png"/><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24.png"/><Relationship Id="rId1" Type="http://schemas.openxmlformats.org/officeDocument/2006/relationships/slideLayout" Target="../slideLayouts/slideLayout2.xml"/><Relationship Id="rId2" Type="http://schemas.openxmlformats.org/officeDocument/2006/relationships/image" Target="../media/image22.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25.emf"/><Relationship Id="rId1" Type="http://schemas.openxmlformats.org/officeDocument/2006/relationships/vmlDrawing" Target="../drawings/vmlDrawing4.vml"/><Relationship Id="rId2"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package" Target="../embeddings/Microsoft_Word_Document4.docx"/><Relationship Id="rId4" Type="http://schemas.openxmlformats.org/officeDocument/2006/relationships/image" Target="../media/image5.png"/><Relationship Id="rId1" Type="http://schemas.openxmlformats.org/officeDocument/2006/relationships/vmlDrawing" Target="../drawings/vmlDrawing5.vml"/><Relationship Id="rId2"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27.png"/><Relationship Id="rId4" Type="http://schemas.openxmlformats.org/officeDocument/2006/relationships/image" Target="../media/image28.png"/><Relationship Id="rId1" Type="http://schemas.openxmlformats.org/officeDocument/2006/relationships/slideLayout" Target="../slideLayouts/slideLayout2.xml"/><Relationship Id="rId2" Type="http://schemas.openxmlformats.org/officeDocument/2006/relationships/image" Target="../media/image26.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oleObject" Target="../embeddings/oleObject2.bin"/><Relationship Id="rId4" Type="http://schemas.openxmlformats.org/officeDocument/2006/relationships/image" Target="../media/image29.emf"/><Relationship Id="rId1" Type="http://schemas.openxmlformats.org/officeDocument/2006/relationships/vmlDrawing" Target="../drawings/vmlDrawing6.vml"/><Relationship Id="rId2"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png"/><Relationship Id="rId3" Type="http://schemas.openxmlformats.org/officeDocument/2006/relationships/image" Target="../media/image31.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microsoft.com/office/2007/relationships/hdphoto" Target="../media/hdphoto1.wdp"/></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2.png"/></Relationships>
</file>

<file path=ppt/slides/_rels/slide74.xml.rels><?xml version="1.0" encoding="UTF-8" standalone="yes"?>
<Relationships xmlns="http://schemas.openxmlformats.org/package/2006/relationships"><Relationship Id="rId3" Type="http://schemas.openxmlformats.org/officeDocument/2006/relationships/oleObject" Target="../embeddings/oleObject3.bin"/><Relationship Id="rId4" Type="http://schemas.openxmlformats.org/officeDocument/2006/relationships/image" Target="../media/image33.emf"/><Relationship Id="rId5" Type="http://schemas.openxmlformats.org/officeDocument/2006/relationships/oleObject" Target="../embeddings/oleObject4.bin"/><Relationship Id="rId6" Type="http://schemas.openxmlformats.org/officeDocument/2006/relationships/image" Target="../media/image34.emf"/><Relationship Id="rId7" Type="http://schemas.openxmlformats.org/officeDocument/2006/relationships/oleObject" Target="../embeddings/oleObject5.bin"/><Relationship Id="rId8" Type="http://schemas.openxmlformats.org/officeDocument/2006/relationships/image" Target="../media/image35.emf"/><Relationship Id="rId1" Type="http://schemas.openxmlformats.org/officeDocument/2006/relationships/vmlDrawing" Target="../drawings/vmlDrawing7.vml"/><Relationship Id="rId2"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6.pn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 Id="rId3"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Gases and Atmospheric Chemistry</a:t>
            </a:r>
            <a:endParaRPr lang="en-US" dirty="0"/>
          </a:p>
        </p:txBody>
      </p:sp>
      <p:sp>
        <p:nvSpPr>
          <p:cNvPr id="3" name="Subtitle 2"/>
          <p:cNvSpPr>
            <a:spLocks noGrp="1"/>
          </p:cNvSpPr>
          <p:nvPr>
            <p:ph type="subTitle" idx="1"/>
          </p:nvPr>
        </p:nvSpPr>
        <p:spPr/>
        <p:txBody>
          <a:bodyPr>
            <a:normAutofit/>
          </a:bodyPr>
          <a:lstStyle/>
          <a:p>
            <a:r>
              <a:rPr lang="en-US" sz="1600" dirty="0" smtClean="0"/>
              <a:t>SCH3U</a:t>
            </a:r>
            <a:endParaRPr lang="en-US" sz="1600" dirty="0"/>
          </a:p>
        </p:txBody>
      </p:sp>
    </p:spTree>
    <p:extLst>
      <p:ext uri="{BB962C8B-B14F-4D97-AF65-F5344CB8AC3E}">
        <p14:creationId xmlns:p14="http://schemas.microsoft.com/office/powerpoint/2010/main" val="271405796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1521" y="1919769"/>
            <a:ext cx="7704081" cy="4418050"/>
          </a:xfrm>
        </p:spPr>
        <p:txBody>
          <a:bodyPr/>
          <a:lstStyle/>
          <a:p>
            <a:pPr marL="0" indent="0">
              <a:buNone/>
            </a:pPr>
            <a:r>
              <a:rPr lang="en-US" b="1" dirty="0" smtClean="0"/>
              <a:t>Rules:</a:t>
            </a:r>
          </a:p>
          <a:p>
            <a:pPr marL="342900" indent="-342900">
              <a:buAutoNum type="arabicPeriod"/>
            </a:pPr>
            <a:r>
              <a:rPr lang="en-US" dirty="0" smtClean="0"/>
              <a:t>Think of yourself as a small particle within a gas and the room is a Tupperware container that we are all in</a:t>
            </a:r>
          </a:p>
          <a:p>
            <a:pPr marL="342900" indent="-342900">
              <a:buAutoNum type="arabicPeriod"/>
            </a:pPr>
            <a:r>
              <a:rPr lang="en-US" dirty="0" smtClean="0"/>
              <a:t>Behave as the particle would according to the postulate being read</a:t>
            </a:r>
          </a:p>
          <a:p>
            <a:pPr marL="342900" indent="-342900">
              <a:buAutoNum type="arabicPeriod"/>
            </a:pPr>
            <a:r>
              <a:rPr lang="en-US" dirty="0" smtClean="0"/>
              <a:t>DO NOT loose kinetic energy, so no falling down or pushing each other around</a:t>
            </a:r>
          </a:p>
          <a:p>
            <a:pPr marL="342900" indent="-342900">
              <a:buAutoNum type="arabicPeriod"/>
            </a:pPr>
            <a:r>
              <a:rPr lang="en-US" dirty="0" smtClean="0"/>
              <a:t>Those who do not wish to participate can observe or act as a wall of the container</a:t>
            </a:r>
          </a:p>
          <a:p>
            <a:pPr marL="342900" indent="-342900">
              <a:buAutoNum type="arabicPeriod"/>
            </a:pPr>
            <a:r>
              <a:rPr lang="en-US" dirty="0" smtClean="0"/>
              <a:t>Any time you (as a particle) come in contact with another particle you must touch ping pong balls</a:t>
            </a:r>
          </a:p>
        </p:txBody>
      </p:sp>
      <p:sp>
        <p:nvSpPr>
          <p:cNvPr id="6" name="Title 1"/>
          <p:cNvSpPr>
            <a:spLocks noGrp="1"/>
          </p:cNvSpPr>
          <p:nvPr>
            <p:ph type="title"/>
          </p:nvPr>
        </p:nvSpPr>
        <p:spPr>
          <a:xfrm>
            <a:off x="1969171" y="467184"/>
            <a:ext cx="4948238" cy="1138734"/>
          </a:xfrm>
        </p:spPr>
        <p:txBody>
          <a:bodyPr/>
          <a:lstStyle/>
          <a:p>
            <a:pPr algn="ctr"/>
            <a:r>
              <a:rPr lang="en-US" sz="3400" b="1" dirty="0" smtClean="0"/>
              <a:t>Human Kinetics!</a:t>
            </a:r>
            <a:endParaRPr lang="en-US" sz="3400" b="1" dirty="0"/>
          </a:p>
        </p:txBody>
      </p:sp>
    </p:spTree>
    <p:extLst>
      <p:ext uri="{BB962C8B-B14F-4D97-AF65-F5344CB8AC3E}">
        <p14:creationId xmlns:p14="http://schemas.microsoft.com/office/powerpoint/2010/main" val="2167886426"/>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400" b="1" dirty="0" smtClean="0"/>
              <a:t>Lesson #2</a:t>
            </a:r>
            <a:endParaRPr lang="en-US" sz="3400" b="1" dirty="0"/>
          </a:p>
        </p:txBody>
      </p:sp>
      <p:sp>
        <p:nvSpPr>
          <p:cNvPr id="3" name="Content Placeholder 2"/>
          <p:cNvSpPr>
            <a:spLocks noGrp="1"/>
          </p:cNvSpPr>
          <p:nvPr>
            <p:ph idx="1"/>
          </p:nvPr>
        </p:nvSpPr>
        <p:spPr/>
        <p:txBody>
          <a:bodyPr>
            <a:normAutofit/>
          </a:bodyPr>
          <a:lstStyle/>
          <a:p>
            <a:r>
              <a:rPr lang="en-US" sz="2500" dirty="0" smtClean="0"/>
              <a:t>Introduction to Boyle’s law</a:t>
            </a:r>
          </a:p>
          <a:p>
            <a:r>
              <a:rPr lang="en-US" sz="2500" dirty="0" smtClean="0"/>
              <a:t>Practice problems</a:t>
            </a:r>
          </a:p>
          <a:p>
            <a:r>
              <a:rPr lang="en-US" sz="2500" dirty="0" smtClean="0"/>
              <a:t>Introduction to Charles’ Law</a:t>
            </a:r>
          </a:p>
          <a:p>
            <a:r>
              <a:rPr lang="en-US" sz="2500" dirty="0" smtClean="0"/>
              <a:t>Practice problems</a:t>
            </a:r>
          </a:p>
          <a:p>
            <a:r>
              <a:rPr lang="en-US" sz="2500" dirty="0" smtClean="0"/>
              <a:t>GIZMO assignment</a:t>
            </a:r>
            <a:endParaRPr lang="en-US" sz="2500" dirty="0"/>
          </a:p>
        </p:txBody>
      </p:sp>
    </p:spTree>
    <p:extLst>
      <p:ext uri="{BB962C8B-B14F-4D97-AF65-F5344CB8AC3E}">
        <p14:creationId xmlns:p14="http://schemas.microsoft.com/office/powerpoint/2010/main" val="225248632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2858" y="982638"/>
            <a:ext cx="1952511" cy="1915006"/>
          </a:xfrm>
        </p:spPr>
        <p:txBody>
          <a:bodyPr/>
          <a:lstStyle/>
          <a:p>
            <a:r>
              <a:rPr lang="en-US" dirty="0" smtClean="0"/>
              <a:t>Unit Mind Map Overview</a:t>
            </a:r>
            <a:endParaRPr lang="en-US" dirty="0"/>
          </a:p>
        </p:txBody>
      </p:sp>
      <p:graphicFrame>
        <p:nvGraphicFramePr>
          <p:cNvPr id="3" name="Object 2"/>
          <p:cNvGraphicFramePr>
            <a:graphicFrameLocks noChangeAspect="1"/>
          </p:cNvGraphicFramePr>
          <p:nvPr>
            <p:extLst>
              <p:ext uri="{D42A27DB-BD31-4B8C-83A1-F6EECF244321}">
                <p14:modId xmlns:p14="http://schemas.microsoft.com/office/powerpoint/2010/main" val="26990666"/>
              </p:ext>
            </p:extLst>
          </p:nvPr>
        </p:nvGraphicFramePr>
        <p:xfrm>
          <a:off x="1737196" y="0"/>
          <a:ext cx="7309896" cy="6807200"/>
        </p:xfrm>
        <a:graphic>
          <a:graphicData uri="http://schemas.openxmlformats.org/presentationml/2006/ole">
            <mc:AlternateContent xmlns:mc="http://schemas.openxmlformats.org/markup-compatibility/2006">
              <mc:Choice xmlns:v="urn:schemas-microsoft-com:vml" Requires="v">
                <p:oleObj spid="_x0000_s2198" name="Document" r:id="rId3" imgW="6553200" imgH="6756400" progId="Word.Document.12">
                  <p:embed/>
                </p:oleObj>
              </mc:Choice>
              <mc:Fallback>
                <p:oleObj name="Document" r:id="rId3" imgW="6553200" imgH="6756400" progId="Word.Document.12">
                  <p:embed/>
                  <p:pic>
                    <p:nvPicPr>
                      <p:cNvPr id="0" name=""/>
                      <p:cNvPicPr/>
                      <p:nvPr/>
                    </p:nvPicPr>
                    <p:blipFill>
                      <a:blip r:embed="rId4"/>
                      <a:stretch>
                        <a:fillRect/>
                      </a:stretch>
                    </p:blipFill>
                    <p:spPr>
                      <a:xfrm>
                        <a:off x="1737196" y="0"/>
                        <a:ext cx="7309896" cy="6807200"/>
                      </a:xfrm>
                      <a:prstGeom prst="rect">
                        <a:avLst/>
                      </a:prstGeom>
                    </p:spPr>
                  </p:pic>
                </p:oleObj>
              </mc:Fallback>
            </mc:AlternateContent>
          </a:graphicData>
        </a:graphic>
      </p:graphicFrame>
    </p:spTree>
    <p:extLst>
      <p:ext uri="{BB962C8B-B14F-4D97-AF65-F5344CB8AC3E}">
        <p14:creationId xmlns:p14="http://schemas.microsoft.com/office/powerpoint/2010/main" val="204003167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1521" y="1919769"/>
            <a:ext cx="7704081" cy="4418050"/>
          </a:xfrm>
        </p:spPr>
        <p:txBody>
          <a:bodyPr>
            <a:normAutofit/>
          </a:bodyPr>
          <a:lstStyle/>
          <a:p>
            <a:r>
              <a:rPr lang="en-US" sz="3000" dirty="0" smtClean="0"/>
              <a:t>Boyle’s Law</a:t>
            </a:r>
          </a:p>
          <a:p>
            <a:r>
              <a:rPr lang="en-US" sz="3000" dirty="0" smtClean="0"/>
              <a:t>Charles’ Law</a:t>
            </a:r>
          </a:p>
          <a:p>
            <a:r>
              <a:rPr lang="en-US" sz="3000" dirty="0" smtClean="0"/>
              <a:t>Gay-Lussac’s Law</a:t>
            </a:r>
          </a:p>
          <a:p>
            <a:r>
              <a:rPr lang="en-US" sz="3000" dirty="0"/>
              <a:t>Dalton’s law of partial pressures</a:t>
            </a:r>
          </a:p>
          <a:p>
            <a:r>
              <a:rPr lang="en-US" sz="3000" dirty="0" smtClean="0"/>
              <a:t>Avogadro’s Law</a:t>
            </a:r>
          </a:p>
          <a:p>
            <a:r>
              <a:rPr lang="en-US" sz="3000" dirty="0" smtClean="0"/>
              <a:t>Ideal gas law</a:t>
            </a:r>
          </a:p>
          <a:p>
            <a:endParaRPr lang="en-US" dirty="0" smtClean="0"/>
          </a:p>
        </p:txBody>
      </p:sp>
      <p:sp>
        <p:nvSpPr>
          <p:cNvPr id="6" name="Title 1"/>
          <p:cNvSpPr>
            <a:spLocks noGrp="1"/>
          </p:cNvSpPr>
          <p:nvPr>
            <p:ph type="title"/>
          </p:nvPr>
        </p:nvSpPr>
        <p:spPr>
          <a:xfrm>
            <a:off x="1969171" y="467184"/>
            <a:ext cx="4948238" cy="1138734"/>
          </a:xfrm>
        </p:spPr>
        <p:txBody>
          <a:bodyPr/>
          <a:lstStyle/>
          <a:p>
            <a:pPr algn="ctr"/>
            <a:r>
              <a:rPr lang="en-US" sz="4000" b="1" dirty="0" smtClean="0"/>
              <a:t>Gas laws</a:t>
            </a:r>
            <a:endParaRPr lang="en-US" sz="4000" b="1" dirty="0"/>
          </a:p>
        </p:txBody>
      </p:sp>
    </p:spTree>
    <p:extLst>
      <p:ext uri="{BB962C8B-B14F-4D97-AF65-F5344CB8AC3E}">
        <p14:creationId xmlns:p14="http://schemas.microsoft.com/office/powerpoint/2010/main" val="4046337694"/>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1521" y="1919769"/>
            <a:ext cx="7704081" cy="4418050"/>
          </a:xfrm>
        </p:spPr>
        <p:txBody>
          <a:bodyPr>
            <a:normAutofit/>
          </a:bodyPr>
          <a:lstStyle/>
          <a:p>
            <a:r>
              <a:rPr lang="en-US" sz="3200" b="1" dirty="0" smtClean="0"/>
              <a:t>Boyle’s Law</a:t>
            </a:r>
          </a:p>
          <a:p>
            <a:r>
              <a:rPr lang="en-US" sz="3000" dirty="0" smtClean="0"/>
              <a:t>Charles’ Law</a:t>
            </a:r>
          </a:p>
          <a:p>
            <a:r>
              <a:rPr lang="en-US" sz="3000" dirty="0" smtClean="0"/>
              <a:t>Gay-Lussac’s Law</a:t>
            </a:r>
          </a:p>
          <a:p>
            <a:r>
              <a:rPr lang="en-US" sz="3000" dirty="0"/>
              <a:t>Dalton’s law of partial pressures</a:t>
            </a:r>
          </a:p>
          <a:p>
            <a:r>
              <a:rPr lang="en-US" sz="3000" dirty="0" smtClean="0"/>
              <a:t>Avogadro’s Law</a:t>
            </a:r>
          </a:p>
          <a:p>
            <a:r>
              <a:rPr lang="en-US" sz="3000" dirty="0" smtClean="0"/>
              <a:t>Ideal gas law</a:t>
            </a:r>
          </a:p>
          <a:p>
            <a:endParaRPr lang="en-US" dirty="0" smtClean="0"/>
          </a:p>
        </p:txBody>
      </p:sp>
      <p:sp>
        <p:nvSpPr>
          <p:cNvPr id="6" name="Title 1"/>
          <p:cNvSpPr>
            <a:spLocks noGrp="1"/>
          </p:cNvSpPr>
          <p:nvPr>
            <p:ph type="title"/>
          </p:nvPr>
        </p:nvSpPr>
        <p:spPr>
          <a:xfrm>
            <a:off x="1969171" y="467184"/>
            <a:ext cx="4948238" cy="1138734"/>
          </a:xfrm>
        </p:spPr>
        <p:txBody>
          <a:bodyPr/>
          <a:lstStyle/>
          <a:p>
            <a:pPr algn="ctr"/>
            <a:r>
              <a:rPr lang="en-US" sz="4000" b="1" dirty="0" smtClean="0"/>
              <a:t>Gas laws</a:t>
            </a:r>
            <a:endParaRPr lang="en-US" sz="4000" b="1" dirty="0"/>
          </a:p>
        </p:txBody>
      </p:sp>
    </p:spTree>
    <p:extLst>
      <p:ext uri="{BB962C8B-B14F-4D97-AF65-F5344CB8AC3E}">
        <p14:creationId xmlns:p14="http://schemas.microsoft.com/office/powerpoint/2010/main" val="2531723539"/>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itle 1"/>
          <p:cNvSpPr>
            <a:spLocks noGrp="1"/>
          </p:cNvSpPr>
          <p:nvPr>
            <p:ph type="title"/>
          </p:nvPr>
        </p:nvSpPr>
        <p:spPr>
          <a:xfrm>
            <a:off x="1969171" y="467184"/>
            <a:ext cx="4948238" cy="1138734"/>
          </a:xfrm>
        </p:spPr>
        <p:txBody>
          <a:bodyPr/>
          <a:lstStyle/>
          <a:p>
            <a:pPr algn="ctr"/>
            <a:r>
              <a:rPr lang="en-US" sz="4000" b="1" dirty="0" smtClean="0"/>
              <a:t>Boyle’s laws</a:t>
            </a:r>
            <a:endParaRPr lang="en-US" sz="4000" b="1" dirty="0"/>
          </a:p>
        </p:txBody>
      </p:sp>
      <p:sp>
        <p:nvSpPr>
          <p:cNvPr id="5" name="Content Placeholder 2"/>
          <p:cNvSpPr txBox="1">
            <a:spLocks/>
          </p:cNvSpPr>
          <p:nvPr/>
        </p:nvSpPr>
        <p:spPr>
          <a:xfrm>
            <a:off x="350362" y="1613190"/>
            <a:ext cx="7704081" cy="4418050"/>
          </a:xfrm>
          <a:prstGeom prst="rect">
            <a:avLst/>
          </a:prstGeom>
        </p:spPr>
        <p:txBody>
          <a:bodyPr vert="horz" lIns="91440" tIns="45720" rIns="91440" bIns="45720" rtlCol="0">
            <a:normAutofit/>
          </a:bodyPr>
          <a:lstStyle>
            <a:lvl1pPr marL="228600" indent="-228600" algn="l" defTabSz="914400" rtl="0" eaLnBrk="1" latinLnBrk="0" hangingPunct="1">
              <a:spcBef>
                <a:spcPts val="1800"/>
              </a:spcBef>
              <a:buClr>
                <a:schemeClr val="accent1"/>
              </a:buClr>
              <a:buSzPct val="130000"/>
              <a:buFont typeface="Wingdings" pitchFamily="2" charset="2"/>
              <a:buChar char="§"/>
              <a:defRPr sz="1800" kern="1200">
                <a:solidFill>
                  <a:schemeClr val="tx1">
                    <a:lumMod val="75000"/>
                    <a:lumOff val="25000"/>
                  </a:schemeClr>
                </a:solidFill>
                <a:latin typeface="+mn-lt"/>
                <a:ea typeface="+mn-ea"/>
                <a:cs typeface="+mn-cs"/>
              </a:defRPr>
            </a:lvl1pPr>
            <a:lvl2pPr marL="457200" indent="-228600" algn="l" defTabSz="914400" rtl="0" eaLnBrk="1" latinLnBrk="0" hangingPunct="1">
              <a:spcBef>
                <a:spcPts val="600"/>
              </a:spcBef>
              <a:buClr>
                <a:schemeClr val="accent2"/>
              </a:buClr>
              <a:buSzPct val="130000"/>
              <a:buFont typeface="Wingdings" pitchFamily="2" charset="2"/>
              <a:buChar char="§"/>
              <a:defRPr sz="1800" kern="1200">
                <a:solidFill>
                  <a:schemeClr val="tx1">
                    <a:lumMod val="75000"/>
                    <a:lumOff val="25000"/>
                  </a:schemeClr>
                </a:solidFill>
                <a:latin typeface="+mn-lt"/>
                <a:ea typeface="+mn-ea"/>
                <a:cs typeface="+mn-cs"/>
              </a:defRPr>
            </a:lvl2pPr>
            <a:lvl3pPr marL="685800" indent="-228600" algn="l" defTabSz="914400" rtl="0" eaLnBrk="1" latinLnBrk="0" hangingPunct="1">
              <a:spcBef>
                <a:spcPts val="600"/>
              </a:spcBef>
              <a:buClr>
                <a:schemeClr val="accent1"/>
              </a:buClr>
              <a:buSzPct val="130000"/>
              <a:buFont typeface="Wingdings" pitchFamily="2" charset="2"/>
              <a:buChar char="§"/>
              <a:defRPr sz="1800" kern="1200">
                <a:solidFill>
                  <a:schemeClr val="tx1">
                    <a:lumMod val="75000"/>
                    <a:lumOff val="25000"/>
                  </a:schemeClr>
                </a:solidFill>
                <a:latin typeface="+mn-lt"/>
                <a:ea typeface="+mn-ea"/>
                <a:cs typeface="+mn-cs"/>
              </a:defRPr>
            </a:lvl3pPr>
            <a:lvl4pPr marL="914400" indent="-228600" algn="l" defTabSz="914400" rtl="0" eaLnBrk="1" latinLnBrk="0" hangingPunct="1">
              <a:spcBef>
                <a:spcPts val="600"/>
              </a:spcBef>
              <a:buClr>
                <a:schemeClr val="accent2"/>
              </a:buClr>
              <a:buSzPct val="130000"/>
              <a:buFont typeface="Wingdings" pitchFamily="2" charset="2"/>
              <a:buChar char="§"/>
              <a:defRPr sz="1800" kern="1200">
                <a:solidFill>
                  <a:schemeClr val="tx1">
                    <a:lumMod val="75000"/>
                    <a:lumOff val="25000"/>
                  </a:schemeClr>
                </a:solidFill>
                <a:latin typeface="+mn-lt"/>
                <a:ea typeface="+mn-ea"/>
                <a:cs typeface="+mn-cs"/>
              </a:defRPr>
            </a:lvl4pPr>
            <a:lvl5pPr marL="1143000" indent="-228600" algn="l" defTabSz="914400" rtl="0" eaLnBrk="1" latinLnBrk="0" hangingPunct="1">
              <a:spcBef>
                <a:spcPts val="600"/>
              </a:spcBef>
              <a:buClr>
                <a:schemeClr val="accent1"/>
              </a:buClr>
              <a:buSzPct val="130000"/>
              <a:buFont typeface="Wingdings" pitchFamily="2" charset="2"/>
              <a:buChar char="§"/>
              <a:defRPr sz="1800" kern="1200">
                <a:solidFill>
                  <a:schemeClr val="tx1">
                    <a:lumMod val="75000"/>
                    <a:lumOff val="25000"/>
                  </a:schemeClr>
                </a:solidFill>
                <a:latin typeface="+mn-lt"/>
                <a:ea typeface="+mn-ea"/>
                <a:cs typeface="+mn-cs"/>
              </a:defRPr>
            </a:lvl5pPr>
            <a:lvl6pPr marL="1377950" indent="-228600" algn="l" defTabSz="914400" rtl="0" eaLnBrk="1" latinLnBrk="0" hangingPunct="1">
              <a:spcBef>
                <a:spcPct val="20000"/>
              </a:spcBef>
              <a:buClr>
                <a:schemeClr val="accent2"/>
              </a:buClr>
              <a:buSzPct val="130000"/>
              <a:buFont typeface="Wingdings" pitchFamily="2" charset="2"/>
              <a:buChar char="§"/>
              <a:defRPr lang="en-US" sz="1800" kern="1200" dirty="0" smtClean="0">
                <a:solidFill>
                  <a:schemeClr val="tx1">
                    <a:lumMod val="75000"/>
                    <a:lumOff val="25000"/>
                  </a:schemeClr>
                </a:solidFill>
                <a:latin typeface="+mn-lt"/>
                <a:ea typeface="+mn-ea"/>
                <a:cs typeface="+mn-cs"/>
              </a:defRPr>
            </a:lvl6pPr>
            <a:lvl7pPr marL="1603375" indent="-228600" algn="l" defTabSz="914400" rtl="0" eaLnBrk="1" latinLnBrk="0" hangingPunct="1">
              <a:spcBef>
                <a:spcPct val="20000"/>
              </a:spcBef>
              <a:buClr>
                <a:schemeClr val="accent1"/>
              </a:buClr>
              <a:buSzPct val="130000"/>
              <a:buFont typeface="Wingdings" pitchFamily="2" charset="2"/>
              <a:buChar char="§"/>
              <a:defRPr lang="en-US" sz="1800" kern="1200" dirty="0" smtClean="0">
                <a:solidFill>
                  <a:schemeClr val="tx1">
                    <a:lumMod val="75000"/>
                    <a:lumOff val="25000"/>
                  </a:schemeClr>
                </a:solidFill>
                <a:latin typeface="+mn-lt"/>
                <a:ea typeface="+mn-ea"/>
                <a:cs typeface="+mn-cs"/>
              </a:defRPr>
            </a:lvl7pPr>
            <a:lvl8pPr marL="1828800" indent="-227013" algn="l" defTabSz="914400" rtl="0" eaLnBrk="1" latinLnBrk="0" hangingPunct="1">
              <a:spcBef>
                <a:spcPct val="20000"/>
              </a:spcBef>
              <a:buClr>
                <a:schemeClr val="accent2"/>
              </a:buClr>
              <a:buSzPct val="130000"/>
              <a:buFont typeface="Wingdings" pitchFamily="2" charset="2"/>
              <a:buChar char="§"/>
              <a:defRPr lang="en-US" sz="1800" kern="1200" dirty="0" smtClean="0">
                <a:solidFill>
                  <a:schemeClr val="tx1">
                    <a:lumMod val="75000"/>
                    <a:lumOff val="25000"/>
                  </a:schemeClr>
                </a:solidFill>
                <a:latin typeface="+mn-lt"/>
                <a:ea typeface="+mn-ea"/>
                <a:cs typeface="+mn-cs"/>
              </a:defRPr>
            </a:lvl8pPr>
            <a:lvl9pPr marL="2055813" indent="-227013" algn="l" defTabSz="914400" rtl="0" eaLnBrk="1" latinLnBrk="0" hangingPunct="1">
              <a:spcBef>
                <a:spcPct val="20000"/>
              </a:spcBef>
              <a:buClr>
                <a:schemeClr val="accent1"/>
              </a:buClr>
              <a:buSzPct val="130000"/>
              <a:buFont typeface="Wingdings" pitchFamily="2" charset="2"/>
              <a:buChar char="§"/>
              <a:defRPr lang="en-US" sz="1800" kern="1200" dirty="0">
                <a:solidFill>
                  <a:schemeClr val="tx1">
                    <a:lumMod val="75000"/>
                    <a:lumOff val="25000"/>
                  </a:schemeClr>
                </a:solidFill>
                <a:latin typeface="+mn-lt"/>
                <a:ea typeface="+mn-ea"/>
                <a:cs typeface="+mn-cs"/>
              </a:defRPr>
            </a:lvl9pPr>
          </a:lstStyle>
          <a:p>
            <a:r>
              <a:rPr lang="en-US" sz="2500" dirty="0" smtClean="0"/>
              <a:t>Relationship between volume and pressure</a:t>
            </a:r>
          </a:p>
          <a:p>
            <a:r>
              <a:rPr lang="en-US" sz="2500" dirty="0" smtClean="0"/>
              <a:t>What is this relationship?</a:t>
            </a:r>
          </a:p>
        </p:txBody>
      </p:sp>
    </p:spTree>
    <p:extLst>
      <p:ext uri="{BB962C8B-B14F-4D97-AF65-F5344CB8AC3E}">
        <p14:creationId xmlns:p14="http://schemas.microsoft.com/office/powerpoint/2010/main" val="2084469958"/>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1521" y="1437994"/>
            <a:ext cx="7704081" cy="4418050"/>
          </a:xfrm>
        </p:spPr>
        <p:txBody>
          <a:bodyPr/>
          <a:lstStyle/>
          <a:p>
            <a:r>
              <a:rPr lang="en-US" dirty="0">
                <a:hlinkClick r:id="rId2"/>
              </a:rPr>
              <a:t>http://www.youtube.com/watch?v=</a:t>
            </a:r>
            <a:r>
              <a:rPr lang="en-US" dirty="0" smtClean="0">
                <a:hlinkClick r:id="rId2"/>
              </a:rPr>
              <a:t>XoytjcUmR90</a:t>
            </a:r>
            <a:r>
              <a:rPr lang="en-US" dirty="0" smtClean="0"/>
              <a:t> </a:t>
            </a:r>
          </a:p>
          <a:p>
            <a:r>
              <a:rPr lang="en-US" dirty="0" smtClean="0"/>
              <a:t>Robert Boyle (1662)</a:t>
            </a:r>
          </a:p>
          <a:p>
            <a:r>
              <a:rPr lang="en-US" b="1" dirty="0" smtClean="0"/>
              <a:t>Boyle’s Law</a:t>
            </a:r>
            <a:r>
              <a:rPr lang="en-US" dirty="0" smtClean="0"/>
              <a:t> – As the volume of a gas increases, the pressure decreases as long as the temperature and amount of gas remain constant</a:t>
            </a:r>
          </a:p>
          <a:p>
            <a:r>
              <a:rPr lang="en-US" sz="2500" b="1" dirty="0" smtClean="0"/>
              <a:t>P</a:t>
            </a:r>
            <a:r>
              <a:rPr lang="en-US" sz="2500" b="1" baseline="-25000" dirty="0" smtClean="0"/>
              <a:t>1</a:t>
            </a:r>
            <a:r>
              <a:rPr lang="en-US" sz="2500" b="1" dirty="0" smtClean="0"/>
              <a:t>V</a:t>
            </a:r>
            <a:r>
              <a:rPr lang="en-US" sz="2500" b="1" baseline="-25000" dirty="0" smtClean="0"/>
              <a:t>1</a:t>
            </a:r>
            <a:r>
              <a:rPr lang="en-US" sz="2500" b="1" dirty="0" smtClean="0"/>
              <a:t>=P</a:t>
            </a:r>
            <a:r>
              <a:rPr lang="en-US" sz="2500" b="1" baseline="-25000" dirty="0" smtClean="0"/>
              <a:t>2</a:t>
            </a:r>
            <a:r>
              <a:rPr lang="en-US" sz="2500" b="1" dirty="0" smtClean="0"/>
              <a:t>V</a:t>
            </a:r>
            <a:r>
              <a:rPr lang="en-US" sz="2500" b="1" baseline="-25000" dirty="0" smtClean="0"/>
              <a:t>2</a:t>
            </a:r>
            <a:endParaRPr lang="en-US" sz="2500" b="1" dirty="0" smtClean="0"/>
          </a:p>
          <a:p>
            <a:endParaRPr lang="en-US" b="1" dirty="0" smtClean="0"/>
          </a:p>
          <a:p>
            <a:endParaRPr lang="en-US" dirty="0" smtClean="0"/>
          </a:p>
        </p:txBody>
      </p:sp>
      <p:sp>
        <p:nvSpPr>
          <p:cNvPr id="6" name="Title 1"/>
          <p:cNvSpPr>
            <a:spLocks noGrp="1"/>
          </p:cNvSpPr>
          <p:nvPr>
            <p:ph type="title"/>
          </p:nvPr>
        </p:nvSpPr>
        <p:spPr>
          <a:xfrm>
            <a:off x="1969171" y="576669"/>
            <a:ext cx="4948238" cy="686165"/>
          </a:xfrm>
        </p:spPr>
        <p:txBody>
          <a:bodyPr/>
          <a:lstStyle/>
          <a:p>
            <a:pPr algn="ctr"/>
            <a:r>
              <a:rPr lang="en-US" sz="3400" b="1" dirty="0" smtClean="0"/>
              <a:t>Boyle’s Law</a:t>
            </a:r>
            <a:endParaRPr lang="en-US" sz="3400" b="1" dirty="0"/>
          </a:p>
        </p:txBody>
      </p:sp>
      <p:pic>
        <p:nvPicPr>
          <p:cNvPr id="5" name="Picture 4"/>
          <p:cNvPicPr>
            <a:picLocks noChangeAspect="1"/>
          </p:cNvPicPr>
          <p:nvPr/>
        </p:nvPicPr>
        <p:blipFill>
          <a:blip r:embed="rId3"/>
          <a:stretch>
            <a:fillRect/>
          </a:stretch>
        </p:blipFill>
        <p:spPr>
          <a:xfrm>
            <a:off x="3454584" y="3182634"/>
            <a:ext cx="3227055" cy="3432413"/>
          </a:xfrm>
          <a:prstGeom prst="rect">
            <a:avLst/>
          </a:prstGeom>
        </p:spPr>
      </p:pic>
    </p:spTree>
    <p:extLst>
      <p:ext uri="{BB962C8B-B14F-4D97-AF65-F5344CB8AC3E}">
        <p14:creationId xmlns:p14="http://schemas.microsoft.com/office/powerpoint/2010/main" val="752011168"/>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4"/>
          <p:cNvPicPr/>
          <p:nvPr/>
        </p:nvPicPr>
        <p:blipFill>
          <a:blip r:embed="rId2">
            <a:extLst>
              <a:ext uri="{28A0092B-C50C-407E-A947-70E740481C1C}">
                <a14:useLocalDpi xmlns:a14="http://schemas.microsoft.com/office/drawing/2010/main" val="0"/>
              </a:ext>
            </a:extLst>
          </a:blip>
          <a:srcRect/>
          <a:stretch>
            <a:fillRect/>
          </a:stretch>
        </p:blipFill>
        <p:spPr bwMode="auto">
          <a:xfrm>
            <a:off x="4353470" y="1503726"/>
            <a:ext cx="2916476" cy="3051244"/>
          </a:xfrm>
          <a:prstGeom prst="rect">
            <a:avLst/>
          </a:prstGeom>
          <a:noFill/>
          <a:ln>
            <a:noFill/>
          </a:ln>
        </p:spPr>
      </p:pic>
      <p:sp>
        <p:nvSpPr>
          <p:cNvPr id="3" name="Content Placeholder 2"/>
          <p:cNvSpPr>
            <a:spLocks noGrp="1"/>
          </p:cNvSpPr>
          <p:nvPr>
            <p:ph idx="1"/>
          </p:nvPr>
        </p:nvSpPr>
        <p:spPr>
          <a:xfrm>
            <a:off x="2061538" y="4438636"/>
            <a:ext cx="3415998" cy="2676907"/>
          </a:xfrm>
        </p:spPr>
        <p:txBody>
          <a:bodyPr/>
          <a:lstStyle/>
          <a:p>
            <a:r>
              <a:rPr lang="en-US" sz="2200" dirty="0" smtClean="0"/>
              <a:t>Slope of the line = </a:t>
            </a:r>
            <a:r>
              <a:rPr lang="en-US" sz="2200" i="1" dirty="0" smtClean="0"/>
              <a:t>k</a:t>
            </a:r>
            <a:endParaRPr lang="en-US" sz="2200" dirty="0" smtClean="0"/>
          </a:p>
          <a:p>
            <a:r>
              <a:rPr lang="en-US" sz="2200" dirty="0" smtClean="0"/>
              <a:t>P</a:t>
            </a:r>
            <a:r>
              <a:rPr lang="en-US" sz="2200" baseline="-25000" dirty="0"/>
              <a:t>i</a:t>
            </a:r>
            <a:r>
              <a:rPr lang="en-US" sz="2200" dirty="0" smtClean="0"/>
              <a:t> x V</a:t>
            </a:r>
            <a:r>
              <a:rPr lang="en-US" sz="2200" baseline="-25000" dirty="0" smtClean="0"/>
              <a:t>i</a:t>
            </a:r>
            <a:r>
              <a:rPr lang="en-US" sz="2200" dirty="0" smtClean="0"/>
              <a:t> = </a:t>
            </a:r>
            <a:r>
              <a:rPr lang="en-US" sz="2200" i="1" dirty="0" smtClean="0"/>
              <a:t>k</a:t>
            </a:r>
          </a:p>
          <a:p>
            <a:r>
              <a:rPr lang="en-US" sz="2200" i="1" dirty="0" smtClean="0"/>
              <a:t>P</a:t>
            </a:r>
            <a:r>
              <a:rPr lang="en-US" sz="2200" i="1" baseline="-25000" dirty="0" smtClean="0"/>
              <a:t>f</a:t>
            </a:r>
            <a:r>
              <a:rPr lang="en-US" sz="2200" i="1" dirty="0" smtClean="0"/>
              <a:t> x </a:t>
            </a:r>
            <a:r>
              <a:rPr lang="en-US" sz="2200" i="1" dirty="0" err="1" smtClean="0"/>
              <a:t>V</a:t>
            </a:r>
            <a:r>
              <a:rPr lang="en-US" sz="2200" i="1" baseline="-25000" dirty="0" err="1" smtClean="0"/>
              <a:t>f</a:t>
            </a:r>
            <a:r>
              <a:rPr lang="en-US" sz="2200" i="1" dirty="0" smtClean="0"/>
              <a:t> = k</a:t>
            </a:r>
          </a:p>
          <a:p>
            <a:r>
              <a:rPr lang="en-US" sz="2200" i="1" dirty="0" err="1" smtClean="0"/>
              <a:t>P</a:t>
            </a:r>
            <a:r>
              <a:rPr lang="en-US" sz="2200" i="1" baseline="-25000" dirty="0" err="1" smtClean="0"/>
              <a:t>i</a:t>
            </a:r>
            <a:r>
              <a:rPr lang="en-US" sz="2200" i="1" dirty="0" err="1" smtClean="0"/>
              <a:t>V</a:t>
            </a:r>
            <a:r>
              <a:rPr lang="en-US" sz="2200" i="1" baseline="-25000" dirty="0" err="1" smtClean="0"/>
              <a:t>i</a:t>
            </a:r>
            <a:r>
              <a:rPr lang="en-US" sz="2200" i="1" baseline="-25000" dirty="0" smtClean="0"/>
              <a:t> = </a:t>
            </a:r>
            <a:r>
              <a:rPr lang="en-US" sz="2200" i="1" dirty="0" err="1" smtClean="0"/>
              <a:t>P</a:t>
            </a:r>
            <a:r>
              <a:rPr lang="en-US" sz="2200" i="1" baseline="-25000" dirty="0" err="1" smtClean="0"/>
              <a:t>f</a:t>
            </a:r>
            <a:r>
              <a:rPr lang="en-US" sz="2200" i="1" dirty="0" err="1" smtClean="0"/>
              <a:t>V</a:t>
            </a:r>
            <a:r>
              <a:rPr lang="en-US" sz="2200" i="1" baseline="-25000" dirty="0" err="1" smtClean="0"/>
              <a:t>f</a:t>
            </a:r>
            <a:endParaRPr lang="en-US" sz="2200" dirty="0" smtClean="0"/>
          </a:p>
          <a:p>
            <a:endParaRPr lang="en-US" dirty="0" smtClean="0"/>
          </a:p>
        </p:txBody>
      </p:sp>
      <p:sp>
        <p:nvSpPr>
          <p:cNvPr id="6" name="Title 1"/>
          <p:cNvSpPr>
            <a:spLocks noGrp="1"/>
          </p:cNvSpPr>
          <p:nvPr>
            <p:ph type="title"/>
          </p:nvPr>
        </p:nvSpPr>
        <p:spPr>
          <a:xfrm>
            <a:off x="1969171" y="437976"/>
            <a:ext cx="4948238" cy="686165"/>
          </a:xfrm>
        </p:spPr>
        <p:txBody>
          <a:bodyPr/>
          <a:lstStyle/>
          <a:p>
            <a:pPr algn="ctr"/>
            <a:r>
              <a:rPr lang="en-US" sz="3400" b="1" dirty="0" smtClean="0"/>
              <a:t>Boyle’s Law</a:t>
            </a:r>
            <a:endParaRPr lang="en-US" sz="3400" b="1" dirty="0"/>
          </a:p>
        </p:txBody>
      </p:sp>
      <p:pic>
        <p:nvPicPr>
          <p:cNvPr id="7" name="Picture 6"/>
          <p:cNvPicPr/>
          <p:nvPr/>
        </p:nvPicPr>
        <p:blipFill>
          <a:blip r:embed="rId3">
            <a:extLst>
              <a:ext uri="{28A0092B-C50C-407E-A947-70E740481C1C}">
                <a14:useLocalDpi xmlns:a14="http://schemas.microsoft.com/office/drawing/2010/main" val="0"/>
              </a:ext>
            </a:extLst>
          </a:blip>
          <a:srcRect/>
          <a:stretch>
            <a:fillRect/>
          </a:stretch>
        </p:blipFill>
        <p:spPr bwMode="auto">
          <a:xfrm>
            <a:off x="788307" y="1627785"/>
            <a:ext cx="2981230" cy="2518867"/>
          </a:xfrm>
          <a:prstGeom prst="rect">
            <a:avLst/>
          </a:prstGeom>
          <a:noFill/>
          <a:ln>
            <a:noFill/>
          </a:ln>
        </p:spPr>
      </p:pic>
    </p:spTree>
    <p:extLst>
      <p:ext uri="{BB962C8B-B14F-4D97-AF65-F5344CB8AC3E}">
        <p14:creationId xmlns:p14="http://schemas.microsoft.com/office/powerpoint/2010/main" val="2933120562"/>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985287" y="2423479"/>
            <a:ext cx="3045715" cy="3593944"/>
          </a:xfrm>
          <a:prstGeom prst="rect">
            <a:avLst/>
          </a:prstGeom>
        </p:spPr>
      </p:pic>
      <p:sp>
        <p:nvSpPr>
          <p:cNvPr id="3" name="Content Placeholder 2"/>
          <p:cNvSpPr>
            <a:spLocks noGrp="1"/>
          </p:cNvSpPr>
          <p:nvPr>
            <p:ph idx="1"/>
          </p:nvPr>
        </p:nvSpPr>
        <p:spPr>
          <a:xfrm>
            <a:off x="350362" y="1613190"/>
            <a:ext cx="7704081" cy="4418050"/>
          </a:xfrm>
        </p:spPr>
        <p:txBody>
          <a:bodyPr>
            <a:normAutofit/>
          </a:bodyPr>
          <a:lstStyle/>
          <a:p>
            <a:r>
              <a:rPr lang="en-US" sz="2500" b="1" dirty="0" smtClean="0"/>
              <a:t>Pressure</a:t>
            </a:r>
            <a:r>
              <a:rPr lang="en-US" sz="2500" dirty="0" smtClean="0"/>
              <a:t> </a:t>
            </a:r>
            <a:r>
              <a:rPr lang="en-US" sz="2500" dirty="0" smtClean="0">
                <a:sym typeface="Wingdings"/>
              </a:rPr>
              <a:t>what is it?</a:t>
            </a:r>
            <a:endParaRPr lang="en-US" sz="2500" dirty="0" smtClean="0"/>
          </a:p>
        </p:txBody>
      </p:sp>
      <p:sp>
        <p:nvSpPr>
          <p:cNvPr id="6" name="Title 1"/>
          <p:cNvSpPr>
            <a:spLocks noGrp="1"/>
          </p:cNvSpPr>
          <p:nvPr>
            <p:ph type="title"/>
          </p:nvPr>
        </p:nvSpPr>
        <p:spPr>
          <a:xfrm>
            <a:off x="1969171" y="554772"/>
            <a:ext cx="4948238" cy="700764"/>
          </a:xfrm>
        </p:spPr>
        <p:txBody>
          <a:bodyPr/>
          <a:lstStyle/>
          <a:p>
            <a:pPr algn="ctr"/>
            <a:r>
              <a:rPr lang="en-US" sz="3400" b="1" dirty="0" smtClean="0"/>
              <a:t>Pressure</a:t>
            </a:r>
            <a:endParaRPr lang="en-US" sz="3400" b="1" dirty="0"/>
          </a:p>
        </p:txBody>
      </p:sp>
    </p:spTree>
    <p:extLst>
      <p:ext uri="{BB962C8B-B14F-4D97-AF65-F5344CB8AC3E}">
        <p14:creationId xmlns:p14="http://schemas.microsoft.com/office/powerpoint/2010/main" val="2510704234"/>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985287" y="2423479"/>
            <a:ext cx="3045715" cy="3593944"/>
          </a:xfrm>
          <a:prstGeom prst="rect">
            <a:avLst/>
          </a:prstGeom>
        </p:spPr>
      </p:pic>
      <p:sp>
        <p:nvSpPr>
          <p:cNvPr id="3" name="Content Placeholder 2"/>
          <p:cNvSpPr>
            <a:spLocks noGrp="1"/>
          </p:cNvSpPr>
          <p:nvPr>
            <p:ph idx="1"/>
          </p:nvPr>
        </p:nvSpPr>
        <p:spPr>
          <a:xfrm>
            <a:off x="350362" y="1613190"/>
            <a:ext cx="8338664" cy="4923402"/>
          </a:xfrm>
        </p:spPr>
        <p:txBody>
          <a:bodyPr>
            <a:normAutofit fontScale="92500" lnSpcReduction="20000"/>
          </a:bodyPr>
          <a:lstStyle/>
          <a:p>
            <a:r>
              <a:rPr lang="en-US" sz="2000" b="1" dirty="0" smtClean="0"/>
              <a:t>Pressure</a:t>
            </a:r>
            <a:r>
              <a:rPr lang="en-US" sz="2000" dirty="0" smtClean="0"/>
              <a:t> </a:t>
            </a:r>
            <a:r>
              <a:rPr lang="en-US" sz="2000" dirty="0" smtClean="0">
                <a:sym typeface="Wingdings"/>
              </a:rPr>
              <a:t> force exerted on an object per unit of surface area:</a:t>
            </a:r>
          </a:p>
          <a:p>
            <a:pPr marL="0" indent="0">
              <a:buNone/>
            </a:pPr>
            <a:r>
              <a:rPr lang="en-US" sz="2000" dirty="0" smtClean="0">
                <a:sym typeface="Wingdings"/>
              </a:rPr>
              <a:t>		 (Pressure =Force/Surface Area)</a:t>
            </a:r>
          </a:p>
          <a:p>
            <a:pPr marL="0" indent="0">
              <a:buNone/>
            </a:pPr>
            <a:r>
              <a:rPr lang="en-US" sz="2000" dirty="0">
                <a:sym typeface="Wingdings"/>
              </a:rPr>
              <a:t>	</a:t>
            </a:r>
            <a:r>
              <a:rPr lang="en-US" sz="2000" dirty="0" smtClean="0">
                <a:sym typeface="Wingdings"/>
              </a:rPr>
              <a:t>	 (P = F/A )</a:t>
            </a:r>
          </a:p>
          <a:p>
            <a:r>
              <a:rPr lang="en-US" sz="2000" b="1" dirty="0" smtClean="0">
                <a:sym typeface="Wingdings"/>
              </a:rPr>
              <a:t>Units of pressure  </a:t>
            </a:r>
            <a:r>
              <a:rPr lang="en-US" sz="2000" dirty="0" smtClean="0">
                <a:sym typeface="Wingdings"/>
              </a:rPr>
              <a:t>Kilopascals (</a:t>
            </a:r>
            <a:r>
              <a:rPr lang="en-US" sz="2000" dirty="0" err="1" smtClean="0">
                <a:sym typeface="Wingdings"/>
              </a:rPr>
              <a:t>kPa</a:t>
            </a:r>
            <a:r>
              <a:rPr lang="en-US" sz="2000" dirty="0" smtClean="0">
                <a:sym typeface="Wingdings"/>
              </a:rPr>
              <a:t>)</a:t>
            </a:r>
          </a:p>
          <a:p>
            <a:r>
              <a:rPr lang="en-US" sz="2000" b="1" dirty="0" smtClean="0">
                <a:sym typeface="Wingdings"/>
              </a:rPr>
              <a:t>Standard atmospheric pressure at 0°C:</a:t>
            </a:r>
          </a:p>
          <a:p>
            <a:pPr marL="0" indent="0">
              <a:buNone/>
            </a:pPr>
            <a:r>
              <a:rPr lang="en-US" sz="2000" dirty="0">
                <a:sym typeface="Wingdings"/>
              </a:rPr>
              <a:t> </a:t>
            </a:r>
            <a:r>
              <a:rPr lang="en-US" sz="2000" dirty="0" smtClean="0">
                <a:sym typeface="Wingdings"/>
              </a:rPr>
              <a:t>     760mm Hg = 760 </a:t>
            </a:r>
            <a:r>
              <a:rPr lang="en-US" sz="2000" dirty="0" err="1" smtClean="0">
                <a:sym typeface="Wingdings"/>
              </a:rPr>
              <a:t>torr</a:t>
            </a:r>
            <a:r>
              <a:rPr lang="en-US" sz="2000" dirty="0" smtClean="0">
                <a:sym typeface="Wingdings"/>
              </a:rPr>
              <a:t> = 1atm = 101.3kPa</a:t>
            </a:r>
          </a:p>
          <a:p>
            <a:pPr marL="0" indent="0">
              <a:buNone/>
            </a:pPr>
            <a:endParaRPr lang="en-US" sz="2000" dirty="0" smtClean="0">
              <a:sym typeface="Wingdings"/>
            </a:endParaRPr>
          </a:p>
          <a:p>
            <a:r>
              <a:rPr lang="en-US" sz="2000" dirty="0" smtClean="0">
                <a:sym typeface="Wingdings"/>
              </a:rPr>
              <a:t>STP (standard temperature and pressure)</a:t>
            </a:r>
          </a:p>
          <a:p>
            <a:pPr lvl="1"/>
            <a:r>
              <a:rPr lang="en-US" sz="2000" dirty="0" smtClean="0">
                <a:sym typeface="Wingdings"/>
              </a:rPr>
              <a:t>0</a:t>
            </a:r>
            <a:r>
              <a:rPr lang="en-US" sz="2000" dirty="0">
                <a:sym typeface="Wingdings"/>
              </a:rPr>
              <a:t>°</a:t>
            </a:r>
            <a:r>
              <a:rPr lang="en-US" sz="2000" dirty="0" smtClean="0">
                <a:sym typeface="Wingdings"/>
              </a:rPr>
              <a:t>C, 1atm</a:t>
            </a:r>
            <a:endParaRPr lang="en-US" sz="2000" dirty="0">
              <a:sym typeface="Wingdings"/>
            </a:endParaRPr>
          </a:p>
          <a:p>
            <a:endParaRPr lang="en-US" sz="2000" dirty="0" smtClean="0">
              <a:sym typeface="Wingdings"/>
            </a:endParaRPr>
          </a:p>
          <a:p>
            <a:r>
              <a:rPr lang="en-US" sz="2000" dirty="0" smtClean="0">
                <a:sym typeface="Wingdings"/>
              </a:rPr>
              <a:t>How does a gas exert pressure?</a:t>
            </a:r>
          </a:p>
          <a:p>
            <a:pPr marL="0" indent="0">
              <a:buNone/>
            </a:pPr>
            <a:endParaRPr lang="en-US" dirty="0" smtClean="0"/>
          </a:p>
        </p:txBody>
      </p:sp>
      <p:sp>
        <p:nvSpPr>
          <p:cNvPr id="6" name="Title 1"/>
          <p:cNvSpPr>
            <a:spLocks noGrp="1"/>
          </p:cNvSpPr>
          <p:nvPr>
            <p:ph type="title"/>
          </p:nvPr>
        </p:nvSpPr>
        <p:spPr>
          <a:xfrm>
            <a:off x="1969171" y="554772"/>
            <a:ext cx="4948238" cy="700764"/>
          </a:xfrm>
        </p:spPr>
        <p:txBody>
          <a:bodyPr/>
          <a:lstStyle/>
          <a:p>
            <a:pPr algn="ctr"/>
            <a:r>
              <a:rPr lang="en-US" sz="3400" b="1" dirty="0" smtClean="0"/>
              <a:t>Pressure</a:t>
            </a:r>
            <a:endParaRPr lang="en-US" sz="3400" b="1" dirty="0"/>
          </a:p>
        </p:txBody>
      </p:sp>
    </p:spTree>
    <p:extLst>
      <p:ext uri="{BB962C8B-B14F-4D97-AF65-F5344CB8AC3E}">
        <p14:creationId xmlns:p14="http://schemas.microsoft.com/office/powerpoint/2010/main" val="373918444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400" b="1" dirty="0" smtClean="0"/>
              <a:t>Lesson #1</a:t>
            </a:r>
            <a:endParaRPr lang="en-US" sz="3400" b="1" dirty="0"/>
          </a:p>
        </p:txBody>
      </p:sp>
      <p:sp>
        <p:nvSpPr>
          <p:cNvPr id="3" name="Content Placeholder 2"/>
          <p:cNvSpPr>
            <a:spLocks noGrp="1"/>
          </p:cNvSpPr>
          <p:nvPr>
            <p:ph idx="1"/>
          </p:nvPr>
        </p:nvSpPr>
        <p:spPr/>
        <p:txBody>
          <a:bodyPr>
            <a:normAutofit/>
          </a:bodyPr>
          <a:lstStyle/>
          <a:p>
            <a:r>
              <a:rPr lang="en-US" sz="2500" dirty="0" smtClean="0"/>
              <a:t>Review of states of matter</a:t>
            </a:r>
          </a:p>
          <a:p>
            <a:r>
              <a:rPr lang="en-US" sz="2500" dirty="0" smtClean="0"/>
              <a:t>Introduction to Kinetic molecular theory postulates</a:t>
            </a:r>
          </a:p>
          <a:p>
            <a:r>
              <a:rPr lang="en-US" sz="2500" dirty="0" smtClean="0"/>
              <a:t>KMT outside</a:t>
            </a:r>
          </a:p>
          <a:p>
            <a:r>
              <a:rPr lang="en-US" sz="2500" dirty="0" smtClean="0"/>
              <a:t>Debrief</a:t>
            </a:r>
            <a:endParaRPr lang="en-US" sz="2500" dirty="0"/>
          </a:p>
        </p:txBody>
      </p:sp>
    </p:spTree>
    <p:extLst>
      <p:ext uri="{BB962C8B-B14F-4D97-AF65-F5344CB8AC3E}">
        <p14:creationId xmlns:p14="http://schemas.microsoft.com/office/powerpoint/2010/main" val="24403761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0362" y="1613190"/>
            <a:ext cx="7704081" cy="4418050"/>
          </a:xfrm>
        </p:spPr>
        <p:txBody>
          <a:bodyPr>
            <a:normAutofit/>
          </a:bodyPr>
          <a:lstStyle/>
          <a:p>
            <a:r>
              <a:rPr lang="en-US" sz="2800" dirty="0"/>
              <a:t>Ammonia gas occupies a volume of </a:t>
            </a:r>
            <a:r>
              <a:rPr lang="en-US" sz="2800" dirty="0" smtClean="0"/>
              <a:t>450mL </a:t>
            </a:r>
            <a:r>
              <a:rPr lang="en-US" sz="2800" dirty="0"/>
              <a:t>at a pressure of </a:t>
            </a:r>
            <a:r>
              <a:rPr lang="en-US" sz="2800" dirty="0" smtClean="0"/>
              <a:t>720mmHg</a:t>
            </a:r>
            <a:r>
              <a:rPr lang="en-US" sz="2800" dirty="0"/>
              <a:t>.  What volume will it occupy at standard </a:t>
            </a:r>
            <a:r>
              <a:rPr lang="en-US" sz="2800" dirty="0" smtClean="0"/>
              <a:t>pressure?</a:t>
            </a:r>
          </a:p>
          <a:p>
            <a:pPr marL="0" indent="0">
              <a:buNone/>
            </a:pPr>
            <a:r>
              <a:rPr lang="en-US" sz="2800" dirty="0" smtClean="0"/>
              <a:t>*Boyle’s Law = P</a:t>
            </a:r>
            <a:r>
              <a:rPr lang="en-US" sz="2800" baseline="-25000" dirty="0" smtClean="0"/>
              <a:t>1</a:t>
            </a:r>
            <a:r>
              <a:rPr lang="en-US" sz="2800" dirty="0" smtClean="0"/>
              <a:t>V</a:t>
            </a:r>
            <a:r>
              <a:rPr lang="en-US" sz="2800" baseline="-25000" dirty="0" smtClean="0"/>
              <a:t>1</a:t>
            </a:r>
            <a:r>
              <a:rPr lang="en-US" sz="2800" dirty="0" smtClean="0"/>
              <a:t> = P</a:t>
            </a:r>
            <a:r>
              <a:rPr lang="en-US" sz="2800" baseline="-25000" dirty="0" smtClean="0"/>
              <a:t>2</a:t>
            </a:r>
            <a:r>
              <a:rPr lang="en-US" sz="2800" dirty="0" smtClean="0"/>
              <a:t>V</a:t>
            </a:r>
            <a:r>
              <a:rPr lang="en-US" sz="2800" baseline="-25000" dirty="0" smtClean="0"/>
              <a:t>2</a:t>
            </a:r>
            <a:endParaRPr lang="en-US" sz="2800" dirty="0" smtClean="0"/>
          </a:p>
          <a:p>
            <a:endParaRPr lang="en-US" sz="2800" dirty="0"/>
          </a:p>
          <a:p>
            <a:r>
              <a:rPr lang="en-US" sz="2800" dirty="0" smtClean="0"/>
              <a:t>Complete p. 435 </a:t>
            </a:r>
            <a:r>
              <a:rPr lang="en-US" sz="2800" b="1" dirty="0" smtClean="0"/>
              <a:t>practice problems</a:t>
            </a:r>
            <a:r>
              <a:rPr lang="en-US" sz="2800" dirty="0" smtClean="0"/>
              <a:t> #3,4</a:t>
            </a:r>
          </a:p>
          <a:p>
            <a:r>
              <a:rPr lang="en-US" sz="2800" b="1" dirty="0" smtClean="0"/>
              <a:t>Homework: p.435 section review # 4, 5, 6</a:t>
            </a:r>
            <a:endParaRPr lang="en-US" sz="2800" dirty="0" smtClean="0"/>
          </a:p>
        </p:txBody>
      </p:sp>
      <p:sp>
        <p:nvSpPr>
          <p:cNvPr id="6" name="Title 1"/>
          <p:cNvSpPr>
            <a:spLocks noGrp="1"/>
          </p:cNvSpPr>
          <p:nvPr>
            <p:ph type="title"/>
          </p:nvPr>
        </p:nvSpPr>
        <p:spPr>
          <a:xfrm>
            <a:off x="1969171" y="554772"/>
            <a:ext cx="4948238" cy="700764"/>
          </a:xfrm>
        </p:spPr>
        <p:txBody>
          <a:bodyPr/>
          <a:lstStyle/>
          <a:p>
            <a:pPr algn="ctr"/>
            <a:r>
              <a:rPr lang="en-US" sz="3400" b="1" dirty="0" smtClean="0"/>
              <a:t>Sample problem using Boyle’s law</a:t>
            </a:r>
            <a:endParaRPr lang="en-US" sz="3400" b="1" dirty="0"/>
          </a:p>
        </p:txBody>
      </p:sp>
    </p:spTree>
    <p:extLst>
      <p:ext uri="{BB962C8B-B14F-4D97-AF65-F5344CB8AC3E}">
        <p14:creationId xmlns:p14="http://schemas.microsoft.com/office/powerpoint/2010/main" val="2191112375"/>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1521" y="1919769"/>
            <a:ext cx="7704081" cy="4418050"/>
          </a:xfrm>
        </p:spPr>
        <p:txBody>
          <a:bodyPr/>
          <a:lstStyle/>
          <a:p>
            <a:r>
              <a:rPr lang="en-US" sz="3000" dirty="0" smtClean="0"/>
              <a:t>Boyle’s Law</a:t>
            </a:r>
          </a:p>
          <a:p>
            <a:r>
              <a:rPr lang="en-US" sz="3000" dirty="0" smtClean="0"/>
              <a:t>Charles’ Law</a:t>
            </a:r>
          </a:p>
          <a:p>
            <a:r>
              <a:rPr lang="en-US" sz="3000" dirty="0" smtClean="0"/>
              <a:t>Gay-Lussac’s Law</a:t>
            </a:r>
          </a:p>
          <a:p>
            <a:r>
              <a:rPr lang="en-US" sz="3000" dirty="0"/>
              <a:t>Dalton’s law of partial pressures</a:t>
            </a:r>
          </a:p>
          <a:p>
            <a:r>
              <a:rPr lang="en-US" sz="3000" dirty="0" smtClean="0"/>
              <a:t>Avogadro’s </a:t>
            </a:r>
            <a:r>
              <a:rPr lang="en-US" sz="3000" dirty="0"/>
              <a:t>Law</a:t>
            </a:r>
          </a:p>
          <a:p>
            <a:r>
              <a:rPr lang="en-US" sz="3000" dirty="0" smtClean="0"/>
              <a:t>Ideal gas law</a:t>
            </a:r>
          </a:p>
          <a:p>
            <a:endParaRPr lang="en-US" dirty="0" smtClean="0"/>
          </a:p>
        </p:txBody>
      </p:sp>
      <p:sp>
        <p:nvSpPr>
          <p:cNvPr id="6" name="Title 1"/>
          <p:cNvSpPr>
            <a:spLocks noGrp="1"/>
          </p:cNvSpPr>
          <p:nvPr>
            <p:ph type="title"/>
          </p:nvPr>
        </p:nvSpPr>
        <p:spPr>
          <a:xfrm>
            <a:off x="1969171" y="467184"/>
            <a:ext cx="4948238" cy="1138734"/>
          </a:xfrm>
        </p:spPr>
        <p:txBody>
          <a:bodyPr/>
          <a:lstStyle/>
          <a:p>
            <a:pPr algn="ctr"/>
            <a:r>
              <a:rPr lang="en-US" sz="4000" b="1" dirty="0" smtClean="0"/>
              <a:t>Gas laws</a:t>
            </a:r>
            <a:endParaRPr lang="en-US" sz="4000" b="1" dirty="0"/>
          </a:p>
        </p:txBody>
      </p:sp>
    </p:spTree>
    <p:extLst>
      <p:ext uri="{BB962C8B-B14F-4D97-AF65-F5344CB8AC3E}">
        <p14:creationId xmlns:p14="http://schemas.microsoft.com/office/powerpoint/2010/main" val="3737903786"/>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1521" y="1919769"/>
            <a:ext cx="7704081" cy="4418050"/>
          </a:xfrm>
        </p:spPr>
        <p:txBody>
          <a:bodyPr>
            <a:normAutofit/>
          </a:bodyPr>
          <a:lstStyle/>
          <a:p>
            <a:r>
              <a:rPr lang="en-US" sz="3000" dirty="0" smtClean="0"/>
              <a:t>Boyle’s Law</a:t>
            </a:r>
          </a:p>
          <a:p>
            <a:r>
              <a:rPr lang="en-US" sz="3200" b="1" dirty="0" smtClean="0"/>
              <a:t>Charles’ Law</a:t>
            </a:r>
          </a:p>
          <a:p>
            <a:r>
              <a:rPr lang="en-US" sz="3000" dirty="0" smtClean="0"/>
              <a:t>Gay-Lussac’s Law</a:t>
            </a:r>
          </a:p>
          <a:p>
            <a:r>
              <a:rPr lang="en-US" sz="3000" dirty="0"/>
              <a:t>Dalton’s law of partial pressures</a:t>
            </a:r>
          </a:p>
          <a:p>
            <a:r>
              <a:rPr lang="en-US" sz="3000" dirty="0" smtClean="0"/>
              <a:t>Avogadro’s </a:t>
            </a:r>
            <a:r>
              <a:rPr lang="en-US" sz="3000" dirty="0"/>
              <a:t>Law</a:t>
            </a:r>
          </a:p>
          <a:p>
            <a:r>
              <a:rPr lang="en-US" sz="3000" dirty="0" smtClean="0"/>
              <a:t>Ideal gas law</a:t>
            </a:r>
          </a:p>
          <a:p>
            <a:endParaRPr lang="en-US" dirty="0" smtClean="0"/>
          </a:p>
        </p:txBody>
      </p:sp>
      <p:sp>
        <p:nvSpPr>
          <p:cNvPr id="6" name="Title 1"/>
          <p:cNvSpPr>
            <a:spLocks noGrp="1"/>
          </p:cNvSpPr>
          <p:nvPr>
            <p:ph type="title"/>
          </p:nvPr>
        </p:nvSpPr>
        <p:spPr>
          <a:xfrm>
            <a:off x="1969171" y="467184"/>
            <a:ext cx="4948238" cy="1138734"/>
          </a:xfrm>
        </p:spPr>
        <p:txBody>
          <a:bodyPr/>
          <a:lstStyle/>
          <a:p>
            <a:pPr algn="ctr"/>
            <a:r>
              <a:rPr lang="en-US" sz="4000" b="1" dirty="0" smtClean="0"/>
              <a:t>Gas laws</a:t>
            </a:r>
            <a:endParaRPr lang="en-US" sz="4000" b="1" dirty="0"/>
          </a:p>
        </p:txBody>
      </p:sp>
    </p:spTree>
    <p:extLst>
      <p:ext uri="{BB962C8B-B14F-4D97-AF65-F5344CB8AC3E}">
        <p14:creationId xmlns:p14="http://schemas.microsoft.com/office/powerpoint/2010/main" val="3583163999"/>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0362" y="1613190"/>
            <a:ext cx="7704081" cy="4418050"/>
          </a:xfrm>
        </p:spPr>
        <p:txBody>
          <a:bodyPr>
            <a:normAutofit/>
          </a:bodyPr>
          <a:lstStyle/>
          <a:p>
            <a:r>
              <a:rPr lang="en-US" sz="2500" dirty="0" smtClean="0"/>
              <a:t>Relationship between volume and temperature</a:t>
            </a:r>
          </a:p>
          <a:p>
            <a:r>
              <a:rPr lang="en-US" sz="2500" dirty="0" smtClean="0"/>
              <a:t>What is this relationship?</a:t>
            </a:r>
          </a:p>
        </p:txBody>
      </p:sp>
      <p:sp>
        <p:nvSpPr>
          <p:cNvPr id="6" name="Title 1"/>
          <p:cNvSpPr>
            <a:spLocks noGrp="1"/>
          </p:cNvSpPr>
          <p:nvPr>
            <p:ph type="title"/>
          </p:nvPr>
        </p:nvSpPr>
        <p:spPr>
          <a:xfrm>
            <a:off x="1969171" y="554772"/>
            <a:ext cx="4948238" cy="700764"/>
          </a:xfrm>
        </p:spPr>
        <p:txBody>
          <a:bodyPr/>
          <a:lstStyle/>
          <a:p>
            <a:pPr algn="ctr"/>
            <a:r>
              <a:rPr lang="en-US" sz="3400" b="1" dirty="0" smtClean="0"/>
              <a:t>Charles’ Law</a:t>
            </a:r>
            <a:endParaRPr lang="en-US" sz="3400" b="1" dirty="0"/>
          </a:p>
        </p:txBody>
      </p:sp>
    </p:spTree>
    <p:extLst>
      <p:ext uri="{BB962C8B-B14F-4D97-AF65-F5344CB8AC3E}">
        <p14:creationId xmlns:p14="http://schemas.microsoft.com/office/powerpoint/2010/main" val="1547926676"/>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090228" y="1254575"/>
            <a:ext cx="2540000" cy="2159000"/>
          </a:xfrm>
          <a:prstGeom prst="rect">
            <a:avLst/>
          </a:prstGeom>
        </p:spPr>
      </p:pic>
      <p:sp>
        <p:nvSpPr>
          <p:cNvPr id="3" name="Content Placeholder 2"/>
          <p:cNvSpPr>
            <a:spLocks noGrp="1"/>
          </p:cNvSpPr>
          <p:nvPr>
            <p:ph idx="1"/>
          </p:nvPr>
        </p:nvSpPr>
        <p:spPr>
          <a:xfrm>
            <a:off x="321166" y="1700784"/>
            <a:ext cx="7704081" cy="4418050"/>
          </a:xfrm>
        </p:spPr>
        <p:txBody>
          <a:bodyPr>
            <a:normAutofit/>
          </a:bodyPr>
          <a:lstStyle/>
          <a:p>
            <a:r>
              <a:rPr lang="en-US" sz="2000" dirty="0">
                <a:hlinkClick r:id="rId3"/>
              </a:rPr>
              <a:t>http://www.youtube.com/watch?v=iSK5YlsMv4c&amp;feature=</a:t>
            </a:r>
            <a:r>
              <a:rPr lang="en-US" sz="2000" dirty="0" smtClean="0">
                <a:hlinkClick r:id="rId3"/>
              </a:rPr>
              <a:t>related</a:t>
            </a:r>
            <a:endParaRPr lang="en-US" sz="2000" dirty="0" smtClean="0"/>
          </a:p>
          <a:p>
            <a:r>
              <a:rPr lang="en-US" sz="2000" dirty="0" err="1" smtClean="0"/>
              <a:t>Jaques</a:t>
            </a:r>
            <a:r>
              <a:rPr lang="en-US" sz="2000" dirty="0" smtClean="0"/>
              <a:t> Charles</a:t>
            </a:r>
          </a:p>
          <a:p>
            <a:r>
              <a:rPr lang="en-US" sz="2000" b="1" dirty="0" smtClean="0"/>
              <a:t>Charles’ law</a:t>
            </a:r>
            <a:r>
              <a:rPr lang="en-US" sz="2000" dirty="0" smtClean="0"/>
              <a:t> </a:t>
            </a:r>
            <a:r>
              <a:rPr lang="en-US" sz="2000" dirty="0" smtClean="0">
                <a:sym typeface="Wingdings"/>
              </a:rPr>
              <a:t> the volume of a gas increases as the temperature increases as long as the mass and the pressure of the gas remain constant</a:t>
            </a:r>
          </a:p>
          <a:p>
            <a:r>
              <a:rPr lang="en-US" sz="2500" b="1" dirty="0" smtClean="0"/>
              <a:t>V</a:t>
            </a:r>
            <a:r>
              <a:rPr lang="en-US" sz="2500" b="1" baseline="-25000" dirty="0" smtClean="0"/>
              <a:t>1</a:t>
            </a:r>
            <a:r>
              <a:rPr lang="en-US" sz="2500" b="1" dirty="0" smtClean="0"/>
              <a:t>/T</a:t>
            </a:r>
            <a:r>
              <a:rPr lang="en-US" sz="2500" b="1" baseline="-25000" dirty="0" smtClean="0"/>
              <a:t>1</a:t>
            </a:r>
            <a:r>
              <a:rPr lang="en-US" sz="2500" b="1" dirty="0" smtClean="0"/>
              <a:t> = V</a:t>
            </a:r>
            <a:r>
              <a:rPr lang="en-US" sz="2500" b="1" baseline="-25000" dirty="0" smtClean="0"/>
              <a:t>2</a:t>
            </a:r>
            <a:r>
              <a:rPr lang="en-US" sz="2500" b="1" dirty="0" smtClean="0"/>
              <a:t>/T</a:t>
            </a:r>
            <a:r>
              <a:rPr lang="en-US" sz="2500" b="1" baseline="-25000" dirty="0" smtClean="0"/>
              <a:t>2</a:t>
            </a:r>
            <a:endParaRPr lang="en-US" sz="2500" b="1" dirty="0" smtClean="0"/>
          </a:p>
          <a:p>
            <a:r>
              <a:rPr lang="en-US" sz="2000" dirty="0" smtClean="0"/>
              <a:t>Lungs cannot expand as much when it is cold</a:t>
            </a:r>
          </a:p>
          <a:p>
            <a:r>
              <a:rPr lang="en-US" sz="2000" dirty="0" smtClean="0"/>
              <a:t>Other examples?</a:t>
            </a:r>
          </a:p>
        </p:txBody>
      </p:sp>
      <p:sp>
        <p:nvSpPr>
          <p:cNvPr id="6" name="Title 1"/>
          <p:cNvSpPr>
            <a:spLocks noGrp="1"/>
          </p:cNvSpPr>
          <p:nvPr>
            <p:ph type="title"/>
          </p:nvPr>
        </p:nvSpPr>
        <p:spPr>
          <a:xfrm>
            <a:off x="1969171" y="554772"/>
            <a:ext cx="4948238" cy="700764"/>
          </a:xfrm>
        </p:spPr>
        <p:txBody>
          <a:bodyPr/>
          <a:lstStyle/>
          <a:p>
            <a:pPr algn="ctr"/>
            <a:r>
              <a:rPr lang="en-US" sz="3400" b="1" dirty="0" smtClean="0"/>
              <a:t>Charles’ Law</a:t>
            </a:r>
            <a:endParaRPr lang="en-US" sz="3400" b="1" dirty="0"/>
          </a:p>
        </p:txBody>
      </p:sp>
    </p:spTree>
    <p:extLst>
      <p:ext uri="{BB962C8B-B14F-4D97-AF65-F5344CB8AC3E}">
        <p14:creationId xmlns:p14="http://schemas.microsoft.com/office/powerpoint/2010/main" val="394148478"/>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itle 1"/>
          <p:cNvSpPr>
            <a:spLocks noGrp="1"/>
          </p:cNvSpPr>
          <p:nvPr>
            <p:ph type="title"/>
          </p:nvPr>
        </p:nvSpPr>
        <p:spPr>
          <a:xfrm>
            <a:off x="1969171" y="554772"/>
            <a:ext cx="4948238" cy="700764"/>
          </a:xfrm>
        </p:spPr>
        <p:txBody>
          <a:bodyPr/>
          <a:lstStyle/>
          <a:p>
            <a:pPr algn="ctr"/>
            <a:r>
              <a:rPr lang="en-US" sz="3400" b="1" dirty="0" smtClean="0"/>
              <a:t>Kelvin Scale and Absolute Zero</a:t>
            </a:r>
            <a:endParaRPr lang="en-US" sz="3400" b="1" dirty="0"/>
          </a:p>
        </p:txBody>
      </p:sp>
    </p:spTree>
    <p:extLst>
      <p:ext uri="{BB962C8B-B14F-4D97-AF65-F5344CB8AC3E}">
        <p14:creationId xmlns:p14="http://schemas.microsoft.com/office/powerpoint/2010/main" val="2007294667"/>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0362" y="1423403"/>
            <a:ext cx="8394010" cy="4418050"/>
          </a:xfrm>
        </p:spPr>
        <p:txBody>
          <a:bodyPr>
            <a:normAutofit/>
          </a:bodyPr>
          <a:lstStyle/>
          <a:p>
            <a:r>
              <a:rPr lang="en-US" sz="2000" dirty="0" smtClean="0"/>
              <a:t>Lord Kelvin discovered that no matter what gas was tested, the temperature of any gas at a volume of 0 was always -273°C</a:t>
            </a:r>
          </a:p>
        </p:txBody>
      </p:sp>
      <p:sp>
        <p:nvSpPr>
          <p:cNvPr id="6" name="Title 1"/>
          <p:cNvSpPr>
            <a:spLocks noGrp="1"/>
          </p:cNvSpPr>
          <p:nvPr>
            <p:ph type="title"/>
          </p:nvPr>
        </p:nvSpPr>
        <p:spPr>
          <a:xfrm>
            <a:off x="1969171" y="554772"/>
            <a:ext cx="4948238" cy="700764"/>
          </a:xfrm>
        </p:spPr>
        <p:txBody>
          <a:bodyPr/>
          <a:lstStyle/>
          <a:p>
            <a:pPr algn="ctr"/>
            <a:r>
              <a:rPr lang="en-US" sz="3400" b="1" dirty="0" smtClean="0"/>
              <a:t>Kelvin Scale and Absolute Zero</a:t>
            </a:r>
            <a:endParaRPr lang="en-US" sz="3400" b="1" dirty="0"/>
          </a:p>
        </p:txBody>
      </p:sp>
      <p:pic>
        <p:nvPicPr>
          <p:cNvPr id="4" name="Picture 3"/>
          <p:cNvPicPr>
            <a:picLocks noChangeAspect="1"/>
          </p:cNvPicPr>
          <p:nvPr/>
        </p:nvPicPr>
        <p:blipFill>
          <a:blip r:embed="rId2"/>
          <a:stretch>
            <a:fillRect/>
          </a:stretch>
        </p:blipFill>
        <p:spPr>
          <a:xfrm>
            <a:off x="1429034" y="2183692"/>
            <a:ext cx="5899304" cy="4520030"/>
          </a:xfrm>
          <a:prstGeom prst="rect">
            <a:avLst/>
          </a:prstGeom>
        </p:spPr>
      </p:pic>
    </p:spTree>
    <p:extLst>
      <p:ext uri="{BB962C8B-B14F-4D97-AF65-F5344CB8AC3E}">
        <p14:creationId xmlns:p14="http://schemas.microsoft.com/office/powerpoint/2010/main" val="3754370582"/>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6457" y="1458295"/>
            <a:ext cx="6690952" cy="4418050"/>
          </a:xfrm>
        </p:spPr>
        <p:txBody>
          <a:bodyPr>
            <a:normAutofit/>
          </a:bodyPr>
          <a:lstStyle/>
          <a:p>
            <a:r>
              <a:rPr lang="en-US" sz="2000" dirty="0" smtClean="0"/>
              <a:t>Molecular motion ceases at -273°C/0K</a:t>
            </a:r>
          </a:p>
          <a:p>
            <a:r>
              <a:rPr lang="en-US" sz="2000" dirty="0" smtClean="0"/>
              <a:t>New </a:t>
            </a:r>
            <a:r>
              <a:rPr lang="en-US" sz="2000" dirty="0"/>
              <a:t>scale, where the starting point was zero (0K = -273°C</a:t>
            </a:r>
            <a:r>
              <a:rPr lang="en-US" sz="2000" dirty="0" smtClean="0"/>
              <a:t>)</a:t>
            </a:r>
          </a:p>
          <a:p>
            <a:r>
              <a:rPr lang="en-US" sz="2000" dirty="0" smtClean="0"/>
              <a:t>Standard temperature = 273K</a:t>
            </a:r>
            <a:endParaRPr lang="en-US" sz="2000" dirty="0"/>
          </a:p>
          <a:p>
            <a:r>
              <a:rPr lang="en-US" sz="2000" dirty="0"/>
              <a:t>Must convert to K when </a:t>
            </a:r>
            <a:r>
              <a:rPr lang="en-US" sz="2000" dirty="0" smtClean="0"/>
              <a:t>solving:</a:t>
            </a:r>
            <a:endParaRPr lang="en-US" sz="2000" dirty="0"/>
          </a:p>
          <a:p>
            <a:pPr lvl="1"/>
            <a:r>
              <a:rPr lang="en-US" sz="2000" dirty="0"/>
              <a:t>T</a:t>
            </a:r>
            <a:r>
              <a:rPr lang="en-US" sz="2000" baseline="-25000" dirty="0"/>
              <a:t>K</a:t>
            </a:r>
            <a:r>
              <a:rPr lang="en-US" sz="2000" dirty="0"/>
              <a:t> = </a:t>
            </a:r>
            <a:r>
              <a:rPr lang="en-US" sz="2000" dirty="0" smtClean="0"/>
              <a:t>°C </a:t>
            </a:r>
            <a:r>
              <a:rPr lang="en-US" sz="2000" dirty="0"/>
              <a:t>+ 273</a:t>
            </a:r>
          </a:p>
          <a:p>
            <a:endParaRPr lang="en-US" sz="2000" dirty="0" smtClean="0"/>
          </a:p>
        </p:txBody>
      </p:sp>
      <p:sp>
        <p:nvSpPr>
          <p:cNvPr id="6" name="Title 1"/>
          <p:cNvSpPr>
            <a:spLocks noGrp="1"/>
          </p:cNvSpPr>
          <p:nvPr>
            <p:ph type="title"/>
          </p:nvPr>
        </p:nvSpPr>
        <p:spPr>
          <a:xfrm>
            <a:off x="1969171" y="554772"/>
            <a:ext cx="4948238" cy="700764"/>
          </a:xfrm>
        </p:spPr>
        <p:txBody>
          <a:bodyPr/>
          <a:lstStyle/>
          <a:p>
            <a:pPr algn="ctr"/>
            <a:r>
              <a:rPr lang="en-US" sz="3400" b="1" dirty="0" smtClean="0"/>
              <a:t>Kelvin Scale and Absolute Zero</a:t>
            </a:r>
            <a:endParaRPr lang="en-US" sz="3400" b="1" dirty="0"/>
          </a:p>
        </p:txBody>
      </p:sp>
      <p:pic>
        <p:nvPicPr>
          <p:cNvPr id="2" name="Picture 1"/>
          <p:cNvPicPr>
            <a:picLocks noChangeAspect="1"/>
          </p:cNvPicPr>
          <p:nvPr/>
        </p:nvPicPr>
        <p:blipFill>
          <a:blip r:embed="rId2"/>
          <a:stretch>
            <a:fillRect/>
          </a:stretch>
        </p:blipFill>
        <p:spPr>
          <a:xfrm>
            <a:off x="4652069" y="2306681"/>
            <a:ext cx="4491931" cy="3724559"/>
          </a:xfrm>
          <a:prstGeom prst="rect">
            <a:avLst/>
          </a:prstGeom>
        </p:spPr>
      </p:pic>
    </p:spTree>
    <p:extLst>
      <p:ext uri="{BB962C8B-B14F-4D97-AF65-F5344CB8AC3E}">
        <p14:creationId xmlns:p14="http://schemas.microsoft.com/office/powerpoint/2010/main" val="2905507897"/>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0362" y="1613190"/>
            <a:ext cx="8408608" cy="4418050"/>
          </a:xfrm>
        </p:spPr>
        <p:txBody>
          <a:bodyPr>
            <a:normAutofit/>
          </a:bodyPr>
          <a:lstStyle/>
          <a:p>
            <a:r>
              <a:rPr lang="en-US" sz="2500" dirty="0" smtClean="0"/>
              <a:t>Convert:</a:t>
            </a:r>
          </a:p>
          <a:p>
            <a:pPr lvl="1"/>
            <a:r>
              <a:rPr lang="en-US" sz="2500" dirty="0" smtClean="0"/>
              <a:t>A) 52°C to Kelvin</a:t>
            </a:r>
          </a:p>
          <a:p>
            <a:pPr lvl="1"/>
            <a:r>
              <a:rPr lang="en-US" sz="2500" dirty="0" smtClean="0"/>
              <a:t>B) 338K to °C</a:t>
            </a:r>
          </a:p>
          <a:p>
            <a:r>
              <a:rPr lang="en-US" sz="2500" dirty="0"/>
              <a:t>A sample of argon gas is cooled and its volume went from </a:t>
            </a:r>
            <a:r>
              <a:rPr lang="en-US" sz="2500" dirty="0" smtClean="0"/>
              <a:t>380mL </a:t>
            </a:r>
            <a:r>
              <a:rPr lang="en-US" sz="2500" dirty="0"/>
              <a:t>to </a:t>
            </a:r>
            <a:r>
              <a:rPr lang="en-US" sz="2500" dirty="0" smtClean="0"/>
              <a:t>250</a:t>
            </a:r>
            <a:r>
              <a:rPr lang="en-US" sz="2500" dirty="0"/>
              <a:t>m</a:t>
            </a:r>
            <a:r>
              <a:rPr lang="en-US" sz="2500" dirty="0" smtClean="0"/>
              <a:t>L</a:t>
            </a:r>
            <a:r>
              <a:rPr lang="en-US" sz="2500" dirty="0"/>
              <a:t>.  If </a:t>
            </a:r>
            <a:r>
              <a:rPr lang="en-US" sz="2500" dirty="0" smtClean="0"/>
              <a:t>its </a:t>
            </a:r>
            <a:r>
              <a:rPr lang="en-US" sz="2500" dirty="0"/>
              <a:t>final temperature was -</a:t>
            </a:r>
            <a:r>
              <a:rPr lang="en-US" sz="2500" dirty="0" smtClean="0"/>
              <a:t>55</a:t>
            </a:r>
            <a:r>
              <a:rPr lang="en-US" sz="2500" baseline="30000" dirty="0" smtClean="0"/>
              <a:t>o</a:t>
            </a:r>
            <a:r>
              <a:rPr lang="en-US" sz="2500" dirty="0" smtClean="0"/>
              <a:t>C</a:t>
            </a:r>
            <a:r>
              <a:rPr lang="en-US" sz="2500" dirty="0"/>
              <a:t>, what was its original </a:t>
            </a:r>
            <a:r>
              <a:rPr lang="en-US" sz="2500" dirty="0" smtClean="0"/>
              <a:t>temperature?</a:t>
            </a:r>
          </a:p>
          <a:p>
            <a:r>
              <a:rPr lang="en-US" sz="2500" dirty="0"/>
              <a:t>Complete P. </a:t>
            </a:r>
            <a:r>
              <a:rPr lang="en-US" sz="2500" dirty="0" smtClean="0"/>
              <a:t>446 </a:t>
            </a:r>
            <a:r>
              <a:rPr lang="en-US" sz="2500" b="1" dirty="0" smtClean="0"/>
              <a:t>practice problems</a:t>
            </a:r>
            <a:r>
              <a:rPr lang="en-US" sz="2500" dirty="0" smtClean="0"/>
              <a:t> #5</a:t>
            </a:r>
          </a:p>
          <a:p>
            <a:r>
              <a:rPr lang="en-US" sz="2500" b="1" dirty="0" smtClean="0"/>
              <a:t>Homework P. 446 practice problems #6, 8, 11, 12</a:t>
            </a:r>
          </a:p>
        </p:txBody>
      </p:sp>
      <p:sp>
        <p:nvSpPr>
          <p:cNvPr id="6" name="Title 1"/>
          <p:cNvSpPr>
            <a:spLocks noGrp="1"/>
          </p:cNvSpPr>
          <p:nvPr>
            <p:ph type="title"/>
          </p:nvPr>
        </p:nvSpPr>
        <p:spPr>
          <a:xfrm>
            <a:off x="1969171" y="554772"/>
            <a:ext cx="4948238" cy="700764"/>
          </a:xfrm>
        </p:spPr>
        <p:txBody>
          <a:bodyPr/>
          <a:lstStyle/>
          <a:p>
            <a:pPr algn="ctr"/>
            <a:r>
              <a:rPr lang="en-US" sz="3400" b="1" dirty="0" smtClean="0"/>
              <a:t>Sample Problems</a:t>
            </a:r>
            <a:endParaRPr lang="en-US" sz="3400" b="1" dirty="0"/>
          </a:p>
        </p:txBody>
      </p:sp>
    </p:spTree>
    <p:extLst>
      <p:ext uri="{BB962C8B-B14F-4D97-AF65-F5344CB8AC3E}">
        <p14:creationId xmlns:p14="http://schemas.microsoft.com/office/powerpoint/2010/main" val="2362645558"/>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400" b="1" dirty="0" smtClean="0"/>
              <a:t>Lesson #3</a:t>
            </a:r>
            <a:endParaRPr lang="en-US" sz="3400" b="1" dirty="0"/>
          </a:p>
        </p:txBody>
      </p:sp>
      <p:sp>
        <p:nvSpPr>
          <p:cNvPr id="3" name="Content Placeholder 2"/>
          <p:cNvSpPr>
            <a:spLocks noGrp="1"/>
          </p:cNvSpPr>
          <p:nvPr>
            <p:ph idx="1"/>
          </p:nvPr>
        </p:nvSpPr>
        <p:spPr/>
        <p:txBody>
          <a:bodyPr>
            <a:normAutofit/>
          </a:bodyPr>
          <a:lstStyle/>
          <a:p>
            <a:r>
              <a:rPr lang="en-US" sz="2500" dirty="0" smtClean="0"/>
              <a:t>Gay </a:t>
            </a:r>
            <a:r>
              <a:rPr lang="en-US" sz="2500" dirty="0" err="1" smtClean="0"/>
              <a:t>Lussac’s</a:t>
            </a:r>
            <a:r>
              <a:rPr lang="en-US" sz="2500" dirty="0" smtClean="0"/>
              <a:t> Law</a:t>
            </a:r>
          </a:p>
          <a:p>
            <a:r>
              <a:rPr lang="en-US" sz="2500" dirty="0" smtClean="0"/>
              <a:t>Dalton’s law</a:t>
            </a:r>
          </a:p>
          <a:p>
            <a:r>
              <a:rPr lang="en-US" sz="2500" dirty="0" smtClean="0"/>
              <a:t>Coke bottle activity/GIZMO</a:t>
            </a:r>
            <a:endParaRPr lang="en-US" sz="2500" dirty="0"/>
          </a:p>
        </p:txBody>
      </p:sp>
    </p:spTree>
    <p:extLst>
      <p:ext uri="{BB962C8B-B14F-4D97-AF65-F5344CB8AC3E}">
        <p14:creationId xmlns:p14="http://schemas.microsoft.com/office/powerpoint/2010/main" val="22121141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2858" y="982638"/>
            <a:ext cx="1952511" cy="1915006"/>
          </a:xfrm>
        </p:spPr>
        <p:txBody>
          <a:bodyPr/>
          <a:lstStyle/>
          <a:p>
            <a:r>
              <a:rPr lang="en-US" dirty="0" smtClean="0"/>
              <a:t>Unit Mind Map Overview</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500862710"/>
              </p:ext>
            </p:extLst>
          </p:nvPr>
        </p:nvGraphicFramePr>
        <p:xfrm>
          <a:off x="1737196" y="0"/>
          <a:ext cx="7309896" cy="6807200"/>
        </p:xfrm>
        <a:graphic>
          <a:graphicData uri="http://schemas.openxmlformats.org/presentationml/2006/ole">
            <mc:AlternateContent xmlns:mc="http://schemas.openxmlformats.org/markup-compatibility/2006">
              <mc:Choice xmlns:v="urn:schemas-microsoft-com:vml" Requires="v">
                <p:oleObj spid="_x0000_s1189" name="Document" r:id="rId3" imgW="6553200" imgH="6756400" progId="Word.Document.12">
                  <p:embed/>
                </p:oleObj>
              </mc:Choice>
              <mc:Fallback>
                <p:oleObj name="Document" r:id="rId3" imgW="6553200" imgH="6756400" progId="Word.Document.12">
                  <p:embed/>
                  <p:pic>
                    <p:nvPicPr>
                      <p:cNvPr id="0" name=""/>
                      <p:cNvPicPr/>
                      <p:nvPr/>
                    </p:nvPicPr>
                    <p:blipFill>
                      <a:blip r:embed="rId4"/>
                      <a:stretch>
                        <a:fillRect/>
                      </a:stretch>
                    </p:blipFill>
                    <p:spPr>
                      <a:xfrm>
                        <a:off x="1737196" y="0"/>
                        <a:ext cx="7309896" cy="6807200"/>
                      </a:xfrm>
                      <a:prstGeom prst="rect">
                        <a:avLst/>
                      </a:prstGeom>
                    </p:spPr>
                  </p:pic>
                </p:oleObj>
              </mc:Fallback>
            </mc:AlternateContent>
          </a:graphicData>
        </a:graphic>
      </p:graphicFrame>
    </p:spTree>
    <p:extLst>
      <p:ext uri="{BB962C8B-B14F-4D97-AF65-F5344CB8AC3E}">
        <p14:creationId xmlns:p14="http://schemas.microsoft.com/office/powerpoint/2010/main" val="3229645625"/>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2858" y="982638"/>
            <a:ext cx="1952511" cy="1915006"/>
          </a:xfrm>
        </p:spPr>
        <p:txBody>
          <a:bodyPr/>
          <a:lstStyle/>
          <a:p>
            <a:r>
              <a:rPr lang="en-US" dirty="0" smtClean="0"/>
              <a:t>Unit Mind Map Overview</a:t>
            </a:r>
            <a:endParaRPr lang="en-US" dirty="0"/>
          </a:p>
        </p:txBody>
      </p:sp>
      <p:graphicFrame>
        <p:nvGraphicFramePr>
          <p:cNvPr id="3" name="Object 2"/>
          <p:cNvGraphicFramePr>
            <a:graphicFrameLocks noChangeAspect="1"/>
          </p:cNvGraphicFramePr>
          <p:nvPr>
            <p:extLst>
              <p:ext uri="{D42A27DB-BD31-4B8C-83A1-F6EECF244321}">
                <p14:modId xmlns:p14="http://schemas.microsoft.com/office/powerpoint/2010/main" val="1420698634"/>
              </p:ext>
            </p:extLst>
          </p:nvPr>
        </p:nvGraphicFramePr>
        <p:xfrm>
          <a:off x="1737196" y="0"/>
          <a:ext cx="7309896" cy="6807200"/>
        </p:xfrm>
        <a:graphic>
          <a:graphicData uri="http://schemas.openxmlformats.org/presentationml/2006/ole">
            <mc:AlternateContent xmlns:mc="http://schemas.openxmlformats.org/markup-compatibility/2006">
              <mc:Choice xmlns:v="urn:schemas-microsoft-com:vml" Requires="v">
                <p:oleObj spid="_x0000_s4139" name="Document" r:id="rId3" imgW="6553200" imgH="6756400" progId="Word.Document.12">
                  <p:embed/>
                </p:oleObj>
              </mc:Choice>
              <mc:Fallback>
                <p:oleObj name="Document" r:id="rId3" imgW="6553200" imgH="6756400" progId="Word.Document.12">
                  <p:embed/>
                  <p:pic>
                    <p:nvPicPr>
                      <p:cNvPr id="0" name=""/>
                      <p:cNvPicPr/>
                      <p:nvPr/>
                    </p:nvPicPr>
                    <p:blipFill>
                      <a:blip r:embed="rId4"/>
                      <a:stretch>
                        <a:fillRect/>
                      </a:stretch>
                    </p:blipFill>
                    <p:spPr>
                      <a:xfrm>
                        <a:off x="1737196" y="0"/>
                        <a:ext cx="7309896" cy="6807200"/>
                      </a:xfrm>
                      <a:prstGeom prst="rect">
                        <a:avLst/>
                      </a:prstGeom>
                    </p:spPr>
                  </p:pic>
                </p:oleObj>
              </mc:Fallback>
            </mc:AlternateContent>
          </a:graphicData>
        </a:graphic>
      </p:graphicFrame>
    </p:spTree>
    <p:extLst>
      <p:ext uri="{BB962C8B-B14F-4D97-AF65-F5344CB8AC3E}">
        <p14:creationId xmlns:p14="http://schemas.microsoft.com/office/powerpoint/2010/main" val="2223748432"/>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1521" y="1919769"/>
            <a:ext cx="7704081" cy="4418050"/>
          </a:xfrm>
        </p:spPr>
        <p:txBody>
          <a:bodyPr/>
          <a:lstStyle/>
          <a:p>
            <a:r>
              <a:rPr lang="en-US" sz="3000" dirty="0" smtClean="0"/>
              <a:t>Boyle’s Law</a:t>
            </a:r>
          </a:p>
          <a:p>
            <a:r>
              <a:rPr lang="en-US" sz="3000" dirty="0" smtClean="0"/>
              <a:t>Charles’ Law</a:t>
            </a:r>
          </a:p>
          <a:p>
            <a:r>
              <a:rPr lang="en-US" sz="3000" dirty="0" smtClean="0"/>
              <a:t>Gay-Lussac’s Law</a:t>
            </a:r>
          </a:p>
          <a:p>
            <a:r>
              <a:rPr lang="en-US" sz="3000" dirty="0"/>
              <a:t>Dalton’s law of partial pressures</a:t>
            </a:r>
          </a:p>
          <a:p>
            <a:r>
              <a:rPr lang="en-US" sz="3000" dirty="0" smtClean="0"/>
              <a:t>Avogadro’s </a:t>
            </a:r>
            <a:r>
              <a:rPr lang="en-US" sz="3000" dirty="0"/>
              <a:t>Law</a:t>
            </a:r>
          </a:p>
          <a:p>
            <a:r>
              <a:rPr lang="en-US" sz="3000" dirty="0" smtClean="0"/>
              <a:t>Ideal gas law</a:t>
            </a:r>
          </a:p>
          <a:p>
            <a:endParaRPr lang="en-US" dirty="0" smtClean="0"/>
          </a:p>
        </p:txBody>
      </p:sp>
      <p:sp>
        <p:nvSpPr>
          <p:cNvPr id="6" name="Title 1"/>
          <p:cNvSpPr>
            <a:spLocks noGrp="1"/>
          </p:cNvSpPr>
          <p:nvPr>
            <p:ph type="title"/>
          </p:nvPr>
        </p:nvSpPr>
        <p:spPr>
          <a:xfrm>
            <a:off x="1969171" y="467184"/>
            <a:ext cx="4948238" cy="1138734"/>
          </a:xfrm>
        </p:spPr>
        <p:txBody>
          <a:bodyPr/>
          <a:lstStyle/>
          <a:p>
            <a:pPr algn="ctr"/>
            <a:r>
              <a:rPr lang="en-US" sz="4000" b="1" dirty="0" smtClean="0"/>
              <a:t>Gas laws</a:t>
            </a:r>
            <a:endParaRPr lang="en-US" sz="4000" b="1" dirty="0"/>
          </a:p>
        </p:txBody>
      </p:sp>
    </p:spTree>
    <p:extLst>
      <p:ext uri="{BB962C8B-B14F-4D97-AF65-F5344CB8AC3E}">
        <p14:creationId xmlns:p14="http://schemas.microsoft.com/office/powerpoint/2010/main" val="575006363"/>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1521" y="1919769"/>
            <a:ext cx="7704081" cy="4418050"/>
          </a:xfrm>
        </p:spPr>
        <p:txBody>
          <a:bodyPr/>
          <a:lstStyle/>
          <a:p>
            <a:r>
              <a:rPr lang="en-US" sz="3000" dirty="0" smtClean="0"/>
              <a:t>Boyle’s Law</a:t>
            </a:r>
          </a:p>
          <a:p>
            <a:r>
              <a:rPr lang="en-US" sz="3000" dirty="0" smtClean="0"/>
              <a:t>Charles’ Law</a:t>
            </a:r>
          </a:p>
          <a:p>
            <a:r>
              <a:rPr lang="en-US" sz="3200" b="1" dirty="0" smtClean="0"/>
              <a:t>Gay-Lussac’s Law</a:t>
            </a:r>
          </a:p>
          <a:p>
            <a:r>
              <a:rPr lang="en-US" sz="3200" dirty="0"/>
              <a:t>Dalton’s law of partial pressures</a:t>
            </a:r>
          </a:p>
          <a:p>
            <a:r>
              <a:rPr lang="en-US" sz="3200" dirty="0" smtClean="0"/>
              <a:t>Avogadro’s </a:t>
            </a:r>
            <a:r>
              <a:rPr lang="en-US" sz="3200" dirty="0"/>
              <a:t>Law</a:t>
            </a:r>
          </a:p>
          <a:p>
            <a:r>
              <a:rPr lang="en-US" sz="3000" dirty="0" smtClean="0"/>
              <a:t>Ideal gas law</a:t>
            </a:r>
          </a:p>
          <a:p>
            <a:endParaRPr lang="en-US" dirty="0" smtClean="0"/>
          </a:p>
        </p:txBody>
      </p:sp>
      <p:sp>
        <p:nvSpPr>
          <p:cNvPr id="6" name="Title 1"/>
          <p:cNvSpPr>
            <a:spLocks noGrp="1"/>
          </p:cNvSpPr>
          <p:nvPr>
            <p:ph type="title"/>
          </p:nvPr>
        </p:nvSpPr>
        <p:spPr>
          <a:xfrm>
            <a:off x="1969171" y="467184"/>
            <a:ext cx="4948238" cy="1138734"/>
          </a:xfrm>
        </p:spPr>
        <p:txBody>
          <a:bodyPr/>
          <a:lstStyle/>
          <a:p>
            <a:pPr algn="ctr"/>
            <a:r>
              <a:rPr lang="en-US" sz="4000" b="1" dirty="0" smtClean="0"/>
              <a:t>Gas laws</a:t>
            </a:r>
            <a:endParaRPr lang="en-US" sz="4000" b="1" dirty="0"/>
          </a:p>
        </p:txBody>
      </p:sp>
    </p:spTree>
    <p:extLst>
      <p:ext uri="{BB962C8B-B14F-4D97-AF65-F5344CB8AC3E}">
        <p14:creationId xmlns:p14="http://schemas.microsoft.com/office/powerpoint/2010/main" val="3046430711"/>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1521" y="1919769"/>
            <a:ext cx="7704081" cy="4418050"/>
          </a:xfrm>
        </p:spPr>
        <p:txBody>
          <a:bodyPr>
            <a:normAutofit/>
          </a:bodyPr>
          <a:lstStyle/>
          <a:p>
            <a:r>
              <a:rPr lang="en-US" sz="2500" dirty="0" smtClean="0"/>
              <a:t>Most containers have a fixed volume but the temperature and pressure may vary</a:t>
            </a:r>
          </a:p>
          <a:p>
            <a:r>
              <a:rPr lang="en-US" sz="2500" dirty="0" smtClean="0"/>
              <a:t>Relationship?</a:t>
            </a:r>
          </a:p>
        </p:txBody>
      </p:sp>
      <p:sp>
        <p:nvSpPr>
          <p:cNvPr id="6" name="Title 1"/>
          <p:cNvSpPr>
            <a:spLocks noGrp="1"/>
          </p:cNvSpPr>
          <p:nvPr>
            <p:ph type="title"/>
          </p:nvPr>
        </p:nvSpPr>
        <p:spPr>
          <a:xfrm>
            <a:off x="1969171" y="467184"/>
            <a:ext cx="4948238" cy="1138734"/>
          </a:xfrm>
        </p:spPr>
        <p:txBody>
          <a:bodyPr/>
          <a:lstStyle/>
          <a:p>
            <a:pPr algn="ctr"/>
            <a:r>
              <a:rPr lang="en-US" sz="4000" b="1" dirty="0" smtClean="0"/>
              <a:t>Gay-Lussac’s Law</a:t>
            </a:r>
            <a:endParaRPr lang="en-US" sz="4000" b="1" dirty="0"/>
          </a:p>
        </p:txBody>
      </p:sp>
    </p:spTree>
    <p:extLst>
      <p:ext uri="{BB962C8B-B14F-4D97-AF65-F5344CB8AC3E}">
        <p14:creationId xmlns:p14="http://schemas.microsoft.com/office/powerpoint/2010/main" val="2125226663"/>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1521" y="1919769"/>
            <a:ext cx="7704081" cy="4418050"/>
          </a:xfrm>
        </p:spPr>
        <p:txBody>
          <a:bodyPr>
            <a:normAutofit/>
          </a:bodyPr>
          <a:lstStyle/>
          <a:p>
            <a:r>
              <a:rPr lang="en-US" sz="2500" b="1" dirty="0" smtClean="0"/>
              <a:t>Gay-Lussac’s Law </a:t>
            </a:r>
            <a:r>
              <a:rPr lang="en-US" sz="2500" b="1" dirty="0" smtClean="0">
                <a:sym typeface="Wingdings"/>
              </a:rPr>
              <a:t> </a:t>
            </a:r>
            <a:r>
              <a:rPr lang="en-US" sz="2500" dirty="0" smtClean="0">
                <a:sym typeface="Wingdings"/>
              </a:rPr>
              <a:t>The pressure of a gas increases proportionally to the temperature as long as the volume remains constant</a:t>
            </a:r>
          </a:p>
          <a:p>
            <a:r>
              <a:rPr lang="en-US" sz="2500" b="1" dirty="0" smtClean="0">
                <a:sym typeface="Wingdings"/>
              </a:rPr>
              <a:t>(P</a:t>
            </a:r>
            <a:r>
              <a:rPr lang="en-US" sz="2500" b="1" baseline="-25000" dirty="0" smtClean="0">
                <a:sym typeface="Wingdings"/>
              </a:rPr>
              <a:t>i</a:t>
            </a:r>
            <a:r>
              <a:rPr lang="en-US" sz="2500" b="1" dirty="0" smtClean="0">
                <a:sym typeface="Wingdings"/>
              </a:rPr>
              <a:t>/T</a:t>
            </a:r>
            <a:r>
              <a:rPr lang="en-US" sz="2500" b="1" baseline="-25000" dirty="0" smtClean="0">
                <a:sym typeface="Wingdings"/>
              </a:rPr>
              <a:t>i</a:t>
            </a:r>
            <a:r>
              <a:rPr lang="en-US" sz="2500" b="1" dirty="0" smtClean="0">
                <a:sym typeface="Wingdings"/>
              </a:rPr>
              <a:t>) = (P</a:t>
            </a:r>
            <a:r>
              <a:rPr lang="en-US" sz="2500" b="1" baseline="-25000" dirty="0" smtClean="0">
                <a:sym typeface="Wingdings"/>
              </a:rPr>
              <a:t>f</a:t>
            </a:r>
            <a:r>
              <a:rPr lang="en-US" sz="2500" b="1" dirty="0" smtClean="0">
                <a:sym typeface="Wingdings"/>
              </a:rPr>
              <a:t>/</a:t>
            </a:r>
            <a:r>
              <a:rPr lang="en-US" sz="2500" b="1" dirty="0" err="1" smtClean="0">
                <a:sym typeface="Wingdings"/>
              </a:rPr>
              <a:t>T</a:t>
            </a:r>
            <a:r>
              <a:rPr lang="en-US" sz="2500" b="1" baseline="-25000" dirty="0" err="1" smtClean="0">
                <a:sym typeface="Wingdings"/>
              </a:rPr>
              <a:t>f</a:t>
            </a:r>
            <a:r>
              <a:rPr lang="en-US" sz="2500" b="1" dirty="0" smtClean="0">
                <a:sym typeface="Wingdings"/>
              </a:rPr>
              <a:t>)</a:t>
            </a:r>
          </a:p>
          <a:p>
            <a:r>
              <a:rPr lang="en-US" sz="2500" dirty="0" smtClean="0">
                <a:sym typeface="Wingdings"/>
              </a:rPr>
              <a:t>KMT  </a:t>
            </a:r>
            <a:endParaRPr lang="en-US" sz="2500" dirty="0" smtClean="0"/>
          </a:p>
        </p:txBody>
      </p:sp>
      <p:sp>
        <p:nvSpPr>
          <p:cNvPr id="6" name="Title 1"/>
          <p:cNvSpPr>
            <a:spLocks noGrp="1"/>
          </p:cNvSpPr>
          <p:nvPr>
            <p:ph type="title"/>
          </p:nvPr>
        </p:nvSpPr>
        <p:spPr>
          <a:xfrm>
            <a:off x="1969171" y="467184"/>
            <a:ext cx="4948238" cy="1138734"/>
          </a:xfrm>
        </p:spPr>
        <p:txBody>
          <a:bodyPr/>
          <a:lstStyle/>
          <a:p>
            <a:pPr algn="ctr"/>
            <a:r>
              <a:rPr lang="en-US" sz="4000" b="1" dirty="0" smtClean="0"/>
              <a:t>Gay-Lussac’s Law</a:t>
            </a:r>
            <a:endParaRPr lang="en-US" sz="4000" b="1" dirty="0"/>
          </a:p>
        </p:txBody>
      </p:sp>
    </p:spTree>
    <p:extLst>
      <p:ext uri="{BB962C8B-B14F-4D97-AF65-F5344CB8AC3E}">
        <p14:creationId xmlns:p14="http://schemas.microsoft.com/office/powerpoint/2010/main" val="2158231627"/>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1521" y="1919769"/>
            <a:ext cx="7704081" cy="4418050"/>
          </a:xfrm>
        </p:spPr>
        <p:txBody>
          <a:bodyPr>
            <a:normAutofit/>
          </a:bodyPr>
          <a:lstStyle/>
          <a:p>
            <a:r>
              <a:rPr lang="en-US" sz="2500" b="1" dirty="0" smtClean="0"/>
              <a:t>Gay-Lussac’s Law </a:t>
            </a:r>
            <a:r>
              <a:rPr lang="en-US" sz="2500" b="1" dirty="0" smtClean="0">
                <a:sym typeface="Wingdings"/>
              </a:rPr>
              <a:t> </a:t>
            </a:r>
            <a:r>
              <a:rPr lang="en-US" sz="2500" dirty="0" smtClean="0">
                <a:sym typeface="Wingdings"/>
              </a:rPr>
              <a:t>The pressure or a gas increases proportionally to the temperature as long as the volume remains constant</a:t>
            </a:r>
          </a:p>
          <a:p>
            <a:r>
              <a:rPr lang="en-US" sz="2500" b="1" dirty="0" smtClean="0">
                <a:sym typeface="Wingdings"/>
              </a:rPr>
              <a:t>(P</a:t>
            </a:r>
            <a:r>
              <a:rPr lang="en-US" sz="2500" b="1" baseline="-25000" dirty="0" smtClean="0">
                <a:sym typeface="Wingdings"/>
              </a:rPr>
              <a:t>i</a:t>
            </a:r>
            <a:r>
              <a:rPr lang="en-US" sz="2500" b="1" dirty="0" smtClean="0">
                <a:sym typeface="Wingdings"/>
              </a:rPr>
              <a:t>/T</a:t>
            </a:r>
            <a:r>
              <a:rPr lang="en-US" sz="2500" b="1" baseline="-25000" dirty="0" smtClean="0">
                <a:sym typeface="Wingdings"/>
              </a:rPr>
              <a:t>i</a:t>
            </a:r>
            <a:r>
              <a:rPr lang="en-US" sz="2500" b="1" dirty="0" smtClean="0">
                <a:sym typeface="Wingdings"/>
              </a:rPr>
              <a:t>) = (P</a:t>
            </a:r>
            <a:r>
              <a:rPr lang="en-US" sz="2500" b="1" baseline="-25000" dirty="0" smtClean="0">
                <a:sym typeface="Wingdings"/>
              </a:rPr>
              <a:t>f</a:t>
            </a:r>
            <a:r>
              <a:rPr lang="en-US" sz="2500" b="1" dirty="0" smtClean="0">
                <a:sym typeface="Wingdings"/>
              </a:rPr>
              <a:t>/</a:t>
            </a:r>
            <a:r>
              <a:rPr lang="en-US" sz="2500" b="1" dirty="0" err="1" smtClean="0">
                <a:sym typeface="Wingdings"/>
              </a:rPr>
              <a:t>T</a:t>
            </a:r>
            <a:r>
              <a:rPr lang="en-US" sz="2500" b="1" baseline="-25000" dirty="0" err="1" smtClean="0">
                <a:sym typeface="Wingdings"/>
              </a:rPr>
              <a:t>f</a:t>
            </a:r>
            <a:r>
              <a:rPr lang="en-US" sz="2500" b="1" dirty="0" smtClean="0">
                <a:sym typeface="Wingdings"/>
              </a:rPr>
              <a:t>)</a:t>
            </a:r>
          </a:p>
          <a:p>
            <a:r>
              <a:rPr lang="en-US" sz="2500" dirty="0" smtClean="0">
                <a:sym typeface="Wingdings"/>
              </a:rPr>
              <a:t>KMT: temperature increases  kinetic energy of molecules increase  colliding with walls more often  therefore pressure increases</a:t>
            </a:r>
            <a:endParaRPr lang="en-US" sz="2500" dirty="0" smtClean="0"/>
          </a:p>
        </p:txBody>
      </p:sp>
      <p:sp>
        <p:nvSpPr>
          <p:cNvPr id="6" name="Title 1"/>
          <p:cNvSpPr>
            <a:spLocks noGrp="1"/>
          </p:cNvSpPr>
          <p:nvPr>
            <p:ph type="title"/>
          </p:nvPr>
        </p:nvSpPr>
        <p:spPr>
          <a:xfrm>
            <a:off x="1969171" y="467184"/>
            <a:ext cx="4948238" cy="1138734"/>
          </a:xfrm>
        </p:spPr>
        <p:txBody>
          <a:bodyPr/>
          <a:lstStyle/>
          <a:p>
            <a:pPr algn="ctr"/>
            <a:r>
              <a:rPr lang="en-US" sz="4000" b="1" dirty="0" smtClean="0"/>
              <a:t>Gay-Lussac’s Law</a:t>
            </a:r>
            <a:endParaRPr lang="en-US" sz="4000" b="1" dirty="0"/>
          </a:p>
        </p:txBody>
      </p:sp>
    </p:spTree>
    <p:extLst>
      <p:ext uri="{BB962C8B-B14F-4D97-AF65-F5344CB8AC3E}">
        <p14:creationId xmlns:p14="http://schemas.microsoft.com/office/powerpoint/2010/main" val="3049981535"/>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389530" y="3033058"/>
            <a:ext cx="6200588" cy="3645647"/>
          </a:xfrm>
          <a:prstGeom prst="rect">
            <a:avLst/>
          </a:prstGeom>
        </p:spPr>
      </p:pic>
      <p:sp>
        <p:nvSpPr>
          <p:cNvPr id="3" name="Content Placeholder 2"/>
          <p:cNvSpPr>
            <a:spLocks noGrp="1"/>
          </p:cNvSpPr>
          <p:nvPr>
            <p:ph idx="1"/>
          </p:nvPr>
        </p:nvSpPr>
        <p:spPr>
          <a:xfrm>
            <a:off x="671521" y="1546244"/>
            <a:ext cx="7704081" cy="4418050"/>
          </a:xfrm>
        </p:spPr>
        <p:txBody>
          <a:bodyPr>
            <a:normAutofit/>
          </a:bodyPr>
          <a:lstStyle/>
          <a:p>
            <a:r>
              <a:rPr lang="en-US" sz="2200" dirty="0" smtClean="0"/>
              <a:t>P</a:t>
            </a:r>
            <a:r>
              <a:rPr lang="en-US" sz="2200" baseline="-25000" dirty="0" smtClean="0"/>
              <a:t>1</a:t>
            </a:r>
            <a:r>
              <a:rPr lang="en-US" sz="2200" dirty="0" smtClean="0"/>
              <a:t>/T</a:t>
            </a:r>
            <a:r>
              <a:rPr lang="en-US" sz="2200" baseline="-25000" dirty="0" smtClean="0"/>
              <a:t>1</a:t>
            </a:r>
            <a:r>
              <a:rPr lang="en-US" sz="2200" dirty="0" smtClean="0"/>
              <a:t> </a:t>
            </a:r>
            <a:r>
              <a:rPr lang="en-US" sz="2200" baseline="-25000" dirty="0" smtClean="0"/>
              <a:t>=</a:t>
            </a:r>
            <a:r>
              <a:rPr lang="en-US" sz="2200" dirty="0" smtClean="0"/>
              <a:t> 180kPa/100K = 1.8kPa/K</a:t>
            </a:r>
          </a:p>
          <a:p>
            <a:r>
              <a:rPr lang="en-US" sz="2200" dirty="0" smtClean="0"/>
              <a:t>P</a:t>
            </a:r>
            <a:r>
              <a:rPr lang="en-US" sz="2200" baseline="-25000" dirty="0" smtClean="0"/>
              <a:t>2</a:t>
            </a:r>
            <a:r>
              <a:rPr lang="en-US" sz="2200" dirty="0" smtClean="0"/>
              <a:t>/T</a:t>
            </a:r>
            <a:r>
              <a:rPr lang="en-US" sz="2200" baseline="-25000" dirty="0" smtClean="0"/>
              <a:t>2</a:t>
            </a:r>
            <a:r>
              <a:rPr lang="en-US" sz="2200" dirty="0" smtClean="0"/>
              <a:t> = 360kPa/200K = 1.8kPa/K</a:t>
            </a:r>
          </a:p>
          <a:p>
            <a:r>
              <a:rPr lang="en-US" sz="2200" dirty="0" smtClean="0"/>
              <a:t>(P</a:t>
            </a:r>
            <a:r>
              <a:rPr lang="en-US" sz="2200" baseline="-25000" dirty="0" smtClean="0"/>
              <a:t>1</a:t>
            </a:r>
            <a:r>
              <a:rPr lang="en-US" sz="2200" dirty="0" smtClean="0"/>
              <a:t>/T</a:t>
            </a:r>
            <a:r>
              <a:rPr lang="en-US" sz="2200" baseline="-25000" dirty="0" smtClean="0"/>
              <a:t>1</a:t>
            </a:r>
            <a:r>
              <a:rPr lang="en-US" sz="2200" dirty="0" smtClean="0"/>
              <a:t>) = (P</a:t>
            </a:r>
            <a:r>
              <a:rPr lang="en-US" sz="2200" baseline="-25000" dirty="0" smtClean="0"/>
              <a:t>2</a:t>
            </a:r>
            <a:r>
              <a:rPr lang="en-US" sz="2200" dirty="0" smtClean="0"/>
              <a:t>/T</a:t>
            </a:r>
            <a:r>
              <a:rPr lang="en-US" sz="2200" baseline="-25000" dirty="0" smtClean="0"/>
              <a:t>2</a:t>
            </a:r>
            <a:r>
              <a:rPr lang="en-US" sz="2200" dirty="0" smtClean="0"/>
              <a:t>)</a:t>
            </a:r>
          </a:p>
        </p:txBody>
      </p:sp>
      <p:sp>
        <p:nvSpPr>
          <p:cNvPr id="6" name="Title 1"/>
          <p:cNvSpPr>
            <a:spLocks noGrp="1"/>
          </p:cNvSpPr>
          <p:nvPr>
            <p:ph type="title"/>
          </p:nvPr>
        </p:nvSpPr>
        <p:spPr>
          <a:xfrm>
            <a:off x="1969171" y="519333"/>
            <a:ext cx="4948238" cy="724389"/>
          </a:xfrm>
        </p:spPr>
        <p:txBody>
          <a:bodyPr/>
          <a:lstStyle/>
          <a:p>
            <a:pPr algn="ctr"/>
            <a:r>
              <a:rPr lang="en-US" sz="4000" b="1" dirty="0" smtClean="0"/>
              <a:t>Gay-Lussac’s Law</a:t>
            </a:r>
            <a:endParaRPr lang="en-US" sz="4000" b="1" dirty="0"/>
          </a:p>
        </p:txBody>
      </p:sp>
    </p:spTree>
    <p:extLst>
      <p:ext uri="{BB962C8B-B14F-4D97-AF65-F5344CB8AC3E}">
        <p14:creationId xmlns:p14="http://schemas.microsoft.com/office/powerpoint/2010/main" val="3050114720"/>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itle 1"/>
          <p:cNvSpPr>
            <a:spLocks noGrp="1"/>
          </p:cNvSpPr>
          <p:nvPr>
            <p:ph type="title"/>
          </p:nvPr>
        </p:nvSpPr>
        <p:spPr>
          <a:xfrm>
            <a:off x="433294" y="67023"/>
            <a:ext cx="8262471" cy="959840"/>
          </a:xfrm>
        </p:spPr>
        <p:txBody>
          <a:bodyPr/>
          <a:lstStyle/>
          <a:p>
            <a:pPr algn="ctr"/>
            <a:r>
              <a:rPr lang="en-US" sz="4000" b="1" dirty="0" smtClean="0"/>
              <a:t>Examples of Gay-Lussac’s Law</a:t>
            </a:r>
            <a:endParaRPr lang="en-US" sz="4000" b="1" dirty="0"/>
          </a:p>
        </p:txBody>
      </p:sp>
    </p:spTree>
    <p:extLst>
      <p:ext uri="{BB962C8B-B14F-4D97-AF65-F5344CB8AC3E}">
        <p14:creationId xmlns:p14="http://schemas.microsoft.com/office/powerpoint/2010/main" val="3935415719"/>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4285334" y="2727629"/>
            <a:ext cx="1633587" cy="1942353"/>
          </a:xfrm>
          <a:prstGeom prst="rect">
            <a:avLst/>
          </a:prstGeom>
        </p:spPr>
      </p:pic>
      <p:pic>
        <p:nvPicPr>
          <p:cNvPr id="5" name="Picture 4"/>
          <p:cNvPicPr>
            <a:picLocks noChangeAspect="1"/>
          </p:cNvPicPr>
          <p:nvPr/>
        </p:nvPicPr>
        <p:blipFill>
          <a:blip r:embed="rId3"/>
          <a:stretch>
            <a:fillRect/>
          </a:stretch>
        </p:blipFill>
        <p:spPr>
          <a:xfrm>
            <a:off x="7198791" y="2858364"/>
            <a:ext cx="1300649" cy="1811618"/>
          </a:xfrm>
          <a:prstGeom prst="rect">
            <a:avLst/>
          </a:prstGeom>
        </p:spPr>
      </p:pic>
      <p:sp>
        <p:nvSpPr>
          <p:cNvPr id="3" name="Content Placeholder 2"/>
          <p:cNvSpPr>
            <a:spLocks noGrp="1"/>
          </p:cNvSpPr>
          <p:nvPr>
            <p:ph idx="1"/>
          </p:nvPr>
        </p:nvSpPr>
        <p:spPr>
          <a:xfrm>
            <a:off x="236530" y="1255703"/>
            <a:ext cx="7704081" cy="4418050"/>
          </a:xfrm>
        </p:spPr>
        <p:txBody>
          <a:bodyPr>
            <a:normAutofit/>
          </a:bodyPr>
          <a:lstStyle/>
          <a:p>
            <a:r>
              <a:rPr lang="en-US" sz="2500" dirty="0" smtClean="0"/>
              <a:t>Car tires in winter/summer?</a:t>
            </a:r>
          </a:p>
          <a:p>
            <a:pPr marL="0" indent="0">
              <a:buNone/>
            </a:pPr>
            <a:endParaRPr lang="en-US" sz="2500" dirty="0" smtClean="0"/>
          </a:p>
          <a:p>
            <a:r>
              <a:rPr lang="en-US" sz="2500" dirty="0" smtClean="0"/>
              <a:t>Heating up a bottle of soda?</a:t>
            </a:r>
          </a:p>
          <a:p>
            <a:endParaRPr lang="en-US" sz="2500" dirty="0" smtClean="0"/>
          </a:p>
          <a:p>
            <a:endParaRPr lang="en-US" sz="2500" dirty="0" smtClean="0"/>
          </a:p>
          <a:p>
            <a:r>
              <a:rPr lang="en-US" sz="2500" dirty="0" smtClean="0"/>
              <a:t>Why do aerosol cans have flammable sign?</a:t>
            </a:r>
          </a:p>
          <a:p>
            <a:endParaRPr lang="en-US" sz="2200" dirty="0" smtClean="0"/>
          </a:p>
        </p:txBody>
      </p:sp>
      <p:sp>
        <p:nvSpPr>
          <p:cNvPr id="6" name="Title 1"/>
          <p:cNvSpPr>
            <a:spLocks noGrp="1"/>
          </p:cNvSpPr>
          <p:nvPr>
            <p:ph type="title"/>
          </p:nvPr>
        </p:nvSpPr>
        <p:spPr>
          <a:xfrm>
            <a:off x="433294" y="67023"/>
            <a:ext cx="8262471" cy="959840"/>
          </a:xfrm>
        </p:spPr>
        <p:txBody>
          <a:bodyPr/>
          <a:lstStyle/>
          <a:p>
            <a:pPr algn="ctr"/>
            <a:r>
              <a:rPr lang="en-US" sz="4000" b="1" dirty="0" smtClean="0"/>
              <a:t>Examples of Gay-Lussac’s Law</a:t>
            </a:r>
            <a:endParaRPr lang="en-US" sz="4000" b="1" dirty="0"/>
          </a:p>
        </p:txBody>
      </p:sp>
      <p:pic>
        <p:nvPicPr>
          <p:cNvPr id="2" name="Picture 1"/>
          <p:cNvPicPr>
            <a:picLocks noChangeAspect="1"/>
          </p:cNvPicPr>
          <p:nvPr/>
        </p:nvPicPr>
        <p:blipFill>
          <a:blip r:embed="rId4"/>
          <a:stretch>
            <a:fillRect/>
          </a:stretch>
        </p:blipFill>
        <p:spPr>
          <a:xfrm>
            <a:off x="5530477" y="1026863"/>
            <a:ext cx="1485796" cy="1831501"/>
          </a:xfrm>
          <a:prstGeom prst="rect">
            <a:avLst/>
          </a:prstGeom>
        </p:spPr>
      </p:pic>
      <p:sp>
        <p:nvSpPr>
          <p:cNvPr id="7" name="Plus 6"/>
          <p:cNvSpPr/>
          <p:nvPr/>
        </p:nvSpPr>
        <p:spPr>
          <a:xfrm>
            <a:off x="5933177" y="3464728"/>
            <a:ext cx="685052" cy="567765"/>
          </a:xfrm>
          <a:prstGeom prst="mathPlus">
            <a:avLst/>
          </a:prstGeom>
          <a:solidFill>
            <a:schemeClr val="tx1">
              <a:alpha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5"/>
          <a:stretch>
            <a:fillRect/>
          </a:stretch>
        </p:blipFill>
        <p:spPr>
          <a:xfrm>
            <a:off x="4575206" y="4801760"/>
            <a:ext cx="2441067" cy="1841507"/>
          </a:xfrm>
          <a:prstGeom prst="rect">
            <a:avLst/>
          </a:prstGeom>
        </p:spPr>
      </p:pic>
    </p:spTree>
    <p:extLst>
      <p:ext uri="{BB962C8B-B14F-4D97-AF65-F5344CB8AC3E}">
        <p14:creationId xmlns:p14="http://schemas.microsoft.com/office/powerpoint/2010/main" val="3344186710"/>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6530" y="1720389"/>
            <a:ext cx="8459235" cy="4418050"/>
          </a:xfrm>
        </p:spPr>
        <p:txBody>
          <a:bodyPr>
            <a:normAutofit/>
          </a:bodyPr>
          <a:lstStyle/>
          <a:p>
            <a:pPr lvl="1"/>
            <a:r>
              <a:rPr lang="en-US" sz="2500" dirty="0"/>
              <a:t>A sample of gas is stored in a reinforced steel container at -115°C, at a pressure of 39.9kPa. If the pressure was increased to 60kPa, what is the final Celsius temperature?</a:t>
            </a:r>
          </a:p>
          <a:p>
            <a:pPr marL="0" indent="0">
              <a:buNone/>
            </a:pPr>
            <a:endParaRPr lang="en-US" sz="2500" dirty="0" smtClean="0"/>
          </a:p>
          <a:p>
            <a:endParaRPr lang="en-US" sz="2200" dirty="0" smtClean="0"/>
          </a:p>
        </p:txBody>
      </p:sp>
      <p:sp>
        <p:nvSpPr>
          <p:cNvPr id="6" name="Title 1"/>
          <p:cNvSpPr>
            <a:spLocks noGrp="1"/>
          </p:cNvSpPr>
          <p:nvPr>
            <p:ph type="title"/>
          </p:nvPr>
        </p:nvSpPr>
        <p:spPr>
          <a:xfrm>
            <a:off x="433294" y="314863"/>
            <a:ext cx="8262471" cy="959840"/>
          </a:xfrm>
        </p:spPr>
        <p:txBody>
          <a:bodyPr/>
          <a:lstStyle/>
          <a:p>
            <a:pPr algn="ctr"/>
            <a:r>
              <a:rPr lang="en-US" sz="4000" b="1" dirty="0" smtClean="0"/>
              <a:t>Sample Problems</a:t>
            </a:r>
            <a:endParaRPr lang="en-US" sz="4000" b="1" dirty="0"/>
          </a:p>
        </p:txBody>
      </p:sp>
    </p:spTree>
    <p:extLst>
      <p:ext uri="{BB962C8B-B14F-4D97-AF65-F5344CB8AC3E}">
        <p14:creationId xmlns:p14="http://schemas.microsoft.com/office/powerpoint/2010/main" val="286167510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969171" y="540179"/>
            <a:ext cx="4948238" cy="667614"/>
          </a:xfrm>
        </p:spPr>
        <p:txBody>
          <a:bodyPr/>
          <a:lstStyle/>
          <a:p>
            <a:pPr algn="ctr"/>
            <a:r>
              <a:rPr lang="en-US" sz="3400" b="1" dirty="0" smtClean="0"/>
              <a:t>Why Study Gases?</a:t>
            </a:r>
            <a:endParaRPr lang="en-US" sz="3400" b="1" dirty="0"/>
          </a:p>
        </p:txBody>
      </p:sp>
      <p:sp>
        <p:nvSpPr>
          <p:cNvPr id="3" name="Content Placeholder 2"/>
          <p:cNvSpPr>
            <a:spLocks noGrp="1"/>
          </p:cNvSpPr>
          <p:nvPr>
            <p:ph idx="1"/>
          </p:nvPr>
        </p:nvSpPr>
        <p:spPr>
          <a:xfrm>
            <a:off x="671521" y="1708114"/>
            <a:ext cx="7704081" cy="4418050"/>
          </a:xfrm>
        </p:spPr>
        <p:txBody>
          <a:bodyPr/>
          <a:lstStyle/>
          <a:p>
            <a:pPr marL="0" indent="0">
              <a:buNone/>
            </a:pPr>
            <a:endParaRPr lang="en-US" dirty="0" smtClean="0"/>
          </a:p>
          <a:p>
            <a:pPr lvl="1"/>
            <a:endParaRPr lang="en-US" dirty="0"/>
          </a:p>
        </p:txBody>
      </p:sp>
    </p:spTree>
    <p:extLst>
      <p:ext uri="{BB962C8B-B14F-4D97-AF65-F5344CB8AC3E}">
        <p14:creationId xmlns:p14="http://schemas.microsoft.com/office/powerpoint/2010/main" val="1654070605"/>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6530" y="1720389"/>
            <a:ext cx="8459235" cy="4418050"/>
          </a:xfrm>
        </p:spPr>
        <p:txBody>
          <a:bodyPr>
            <a:normAutofit/>
          </a:bodyPr>
          <a:lstStyle/>
          <a:p>
            <a:pPr lvl="1"/>
            <a:r>
              <a:rPr lang="en-US" sz="2500" dirty="0"/>
              <a:t>A sample of gas is stored in a reinforced steel container at -115°C, at a pressure of </a:t>
            </a:r>
            <a:r>
              <a:rPr lang="en-US" sz="2500" dirty="0" smtClean="0"/>
              <a:t>39.9kPa. If the pressure was increased to 60kPa, </a:t>
            </a:r>
            <a:r>
              <a:rPr lang="en-US" sz="2500" dirty="0"/>
              <a:t>what is the final Celsius temperature?</a:t>
            </a:r>
          </a:p>
          <a:p>
            <a:pPr lvl="2"/>
            <a:r>
              <a:rPr lang="en-US" sz="2500" b="1" dirty="0" smtClean="0"/>
              <a:t>ANSWER: T</a:t>
            </a:r>
            <a:r>
              <a:rPr lang="en-US" sz="2500" b="1" baseline="-25000" dirty="0" smtClean="0"/>
              <a:t>2</a:t>
            </a:r>
            <a:r>
              <a:rPr lang="en-US" sz="2500" b="1" dirty="0" smtClean="0"/>
              <a:t> </a:t>
            </a:r>
            <a:r>
              <a:rPr lang="en-US" sz="2500" b="1" dirty="0"/>
              <a:t>= 241K, T</a:t>
            </a:r>
            <a:r>
              <a:rPr lang="en-US" sz="2500" b="1" baseline="-25000" dirty="0"/>
              <a:t>2</a:t>
            </a:r>
            <a:r>
              <a:rPr lang="en-US" sz="2500" b="1" dirty="0"/>
              <a:t> = -32°</a:t>
            </a:r>
            <a:r>
              <a:rPr lang="en-US" sz="2500" b="1" dirty="0" smtClean="0"/>
              <a:t>C</a:t>
            </a:r>
          </a:p>
          <a:p>
            <a:pPr lvl="2"/>
            <a:endParaRPr lang="en-US" sz="2500" b="1" dirty="0"/>
          </a:p>
        </p:txBody>
      </p:sp>
      <p:sp>
        <p:nvSpPr>
          <p:cNvPr id="6" name="Title 1"/>
          <p:cNvSpPr>
            <a:spLocks noGrp="1"/>
          </p:cNvSpPr>
          <p:nvPr>
            <p:ph type="title"/>
          </p:nvPr>
        </p:nvSpPr>
        <p:spPr>
          <a:xfrm>
            <a:off x="433294" y="314863"/>
            <a:ext cx="8262471" cy="959840"/>
          </a:xfrm>
        </p:spPr>
        <p:txBody>
          <a:bodyPr/>
          <a:lstStyle/>
          <a:p>
            <a:pPr algn="ctr"/>
            <a:r>
              <a:rPr lang="en-US" sz="4000" b="1" dirty="0" smtClean="0"/>
              <a:t>Sample Problems</a:t>
            </a:r>
            <a:endParaRPr lang="en-US" sz="4000" b="1" dirty="0"/>
          </a:p>
        </p:txBody>
      </p:sp>
    </p:spTree>
    <p:extLst>
      <p:ext uri="{BB962C8B-B14F-4D97-AF65-F5344CB8AC3E}">
        <p14:creationId xmlns:p14="http://schemas.microsoft.com/office/powerpoint/2010/main" val="2824593019"/>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6530" y="1720389"/>
            <a:ext cx="8459235" cy="4418050"/>
          </a:xfrm>
        </p:spPr>
        <p:txBody>
          <a:bodyPr>
            <a:normAutofit/>
          </a:bodyPr>
          <a:lstStyle/>
          <a:p>
            <a:pPr lvl="1"/>
            <a:r>
              <a:rPr lang="en-US" sz="2500" dirty="0" smtClean="0"/>
              <a:t>Soccer balls are typically inflated between 60 and 110kPa. A soccer ball is inflated indoors with a pressure of 85kPa at 25°C. If it is taken outside, where the temperature on the playing field is -11.4°C, what is the pressure of the gas inside the soccer ball?</a:t>
            </a:r>
            <a:endParaRPr lang="en-US" sz="2500" b="1" dirty="0" smtClean="0"/>
          </a:p>
          <a:p>
            <a:endParaRPr lang="en-US" sz="2200" dirty="0" smtClean="0"/>
          </a:p>
        </p:txBody>
      </p:sp>
      <p:sp>
        <p:nvSpPr>
          <p:cNvPr id="6" name="Title 1"/>
          <p:cNvSpPr>
            <a:spLocks noGrp="1"/>
          </p:cNvSpPr>
          <p:nvPr>
            <p:ph type="title"/>
          </p:nvPr>
        </p:nvSpPr>
        <p:spPr>
          <a:xfrm>
            <a:off x="433294" y="314863"/>
            <a:ext cx="8262471" cy="959840"/>
          </a:xfrm>
        </p:spPr>
        <p:txBody>
          <a:bodyPr/>
          <a:lstStyle/>
          <a:p>
            <a:pPr algn="ctr"/>
            <a:r>
              <a:rPr lang="en-US" sz="4000" b="1" dirty="0" smtClean="0"/>
              <a:t>Sample Problems</a:t>
            </a:r>
            <a:endParaRPr lang="en-US" sz="4000" b="1" dirty="0"/>
          </a:p>
        </p:txBody>
      </p:sp>
    </p:spTree>
    <p:extLst>
      <p:ext uri="{BB962C8B-B14F-4D97-AF65-F5344CB8AC3E}">
        <p14:creationId xmlns:p14="http://schemas.microsoft.com/office/powerpoint/2010/main" val="1756442897"/>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6530" y="1720389"/>
            <a:ext cx="8459235" cy="4418050"/>
          </a:xfrm>
        </p:spPr>
        <p:txBody>
          <a:bodyPr>
            <a:normAutofit/>
          </a:bodyPr>
          <a:lstStyle/>
          <a:p>
            <a:pPr lvl="1"/>
            <a:r>
              <a:rPr lang="en-US" sz="2500" dirty="0" smtClean="0"/>
              <a:t>Soccer balls are typically inflated between 60 and 110kPa. A soccer ball is inflated indoors with a pressure of 85kPa at 25°C. If it is taken outside, where the temperature on the playing field is -11.4°C, what is the pressure of the gas inside the soccer ball?</a:t>
            </a:r>
            <a:endParaRPr lang="en-US" sz="2500" b="1" dirty="0" smtClean="0"/>
          </a:p>
          <a:p>
            <a:pPr lvl="2"/>
            <a:r>
              <a:rPr lang="en-US" sz="2500" b="1" dirty="0" smtClean="0"/>
              <a:t>Answer: 96.6 </a:t>
            </a:r>
            <a:r>
              <a:rPr lang="en-US" sz="2500" b="1" dirty="0" err="1" smtClean="0"/>
              <a:t>kPa</a:t>
            </a:r>
            <a:endParaRPr lang="en-US" sz="2500" b="1" dirty="0"/>
          </a:p>
          <a:p>
            <a:pPr marL="457200" lvl="2" indent="0">
              <a:buNone/>
            </a:pPr>
            <a:endParaRPr lang="en-US" sz="2500" b="1" dirty="0" smtClean="0"/>
          </a:p>
          <a:p>
            <a:pPr marL="457200" lvl="2" indent="0">
              <a:buNone/>
            </a:pPr>
            <a:r>
              <a:rPr lang="en-US" sz="2500" b="1" dirty="0" smtClean="0"/>
              <a:t>HOMEWORK: p. 450 #14, 15 p. 451 #2, 3, 4, 5</a:t>
            </a:r>
            <a:endParaRPr lang="en-US" sz="2500" dirty="0" smtClean="0"/>
          </a:p>
          <a:p>
            <a:endParaRPr lang="en-US" sz="2200" dirty="0" smtClean="0"/>
          </a:p>
        </p:txBody>
      </p:sp>
      <p:sp>
        <p:nvSpPr>
          <p:cNvPr id="6" name="Title 1"/>
          <p:cNvSpPr>
            <a:spLocks noGrp="1"/>
          </p:cNvSpPr>
          <p:nvPr>
            <p:ph type="title"/>
          </p:nvPr>
        </p:nvSpPr>
        <p:spPr>
          <a:xfrm>
            <a:off x="433294" y="314863"/>
            <a:ext cx="8262471" cy="959840"/>
          </a:xfrm>
        </p:spPr>
        <p:txBody>
          <a:bodyPr/>
          <a:lstStyle/>
          <a:p>
            <a:pPr algn="ctr"/>
            <a:r>
              <a:rPr lang="en-US" sz="4000" b="1" dirty="0" smtClean="0"/>
              <a:t>Sample Problems</a:t>
            </a:r>
            <a:endParaRPr lang="en-US" sz="4000" b="1" dirty="0"/>
          </a:p>
        </p:txBody>
      </p:sp>
    </p:spTree>
    <p:extLst>
      <p:ext uri="{BB962C8B-B14F-4D97-AF65-F5344CB8AC3E}">
        <p14:creationId xmlns:p14="http://schemas.microsoft.com/office/powerpoint/2010/main" val="372482946"/>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1521" y="1919769"/>
            <a:ext cx="7704081" cy="4418050"/>
          </a:xfrm>
        </p:spPr>
        <p:txBody>
          <a:bodyPr/>
          <a:lstStyle/>
          <a:p>
            <a:r>
              <a:rPr lang="en-US" sz="3000" dirty="0" smtClean="0"/>
              <a:t>Boyle’s Law</a:t>
            </a:r>
          </a:p>
          <a:p>
            <a:r>
              <a:rPr lang="en-US" sz="3000" dirty="0" smtClean="0"/>
              <a:t>Charles’ Law</a:t>
            </a:r>
          </a:p>
          <a:p>
            <a:r>
              <a:rPr lang="en-US" sz="3000" dirty="0" smtClean="0"/>
              <a:t>Gay-Lussac’s Law</a:t>
            </a:r>
          </a:p>
          <a:p>
            <a:r>
              <a:rPr lang="en-US" sz="3000" dirty="0"/>
              <a:t>Dalton’s law of partial pressures</a:t>
            </a:r>
          </a:p>
          <a:p>
            <a:r>
              <a:rPr lang="en-US" sz="3000" dirty="0" smtClean="0"/>
              <a:t>Avogadro’s </a:t>
            </a:r>
            <a:r>
              <a:rPr lang="en-US" sz="3000" dirty="0"/>
              <a:t>Law</a:t>
            </a:r>
          </a:p>
          <a:p>
            <a:r>
              <a:rPr lang="en-US" sz="3000" dirty="0" smtClean="0"/>
              <a:t>Ideal gas law</a:t>
            </a:r>
          </a:p>
          <a:p>
            <a:endParaRPr lang="en-US" dirty="0" smtClean="0"/>
          </a:p>
        </p:txBody>
      </p:sp>
      <p:sp>
        <p:nvSpPr>
          <p:cNvPr id="6" name="Title 1"/>
          <p:cNvSpPr>
            <a:spLocks noGrp="1"/>
          </p:cNvSpPr>
          <p:nvPr>
            <p:ph type="title"/>
          </p:nvPr>
        </p:nvSpPr>
        <p:spPr>
          <a:xfrm>
            <a:off x="1969171" y="467184"/>
            <a:ext cx="4948238" cy="1138734"/>
          </a:xfrm>
        </p:spPr>
        <p:txBody>
          <a:bodyPr/>
          <a:lstStyle/>
          <a:p>
            <a:pPr algn="ctr"/>
            <a:r>
              <a:rPr lang="en-US" sz="4000" b="1" dirty="0" smtClean="0"/>
              <a:t>Gas laws</a:t>
            </a:r>
            <a:endParaRPr lang="en-US" sz="4000" b="1" dirty="0"/>
          </a:p>
        </p:txBody>
      </p:sp>
    </p:spTree>
    <p:extLst>
      <p:ext uri="{BB962C8B-B14F-4D97-AF65-F5344CB8AC3E}">
        <p14:creationId xmlns:p14="http://schemas.microsoft.com/office/powerpoint/2010/main" val="2199269906"/>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1521" y="1919769"/>
            <a:ext cx="7704081" cy="4418050"/>
          </a:xfrm>
        </p:spPr>
        <p:txBody>
          <a:bodyPr/>
          <a:lstStyle/>
          <a:p>
            <a:r>
              <a:rPr lang="en-US" sz="3000" dirty="0" smtClean="0"/>
              <a:t>Boyle’s Law</a:t>
            </a:r>
          </a:p>
          <a:p>
            <a:r>
              <a:rPr lang="en-US" sz="3000" dirty="0" smtClean="0"/>
              <a:t>Charles’ Law</a:t>
            </a:r>
          </a:p>
          <a:p>
            <a:r>
              <a:rPr lang="en-US" sz="3000" dirty="0" smtClean="0"/>
              <a:t>Gay-Lussac’s Law</a:t>
            </a:r>
          </a:p>
          <a:p>
            <a:r>
              <a:rPr lang="en-US" sz="3200" b="1" dirty="0"/>
              <a:t>Dalton’s law of partial pressures</a:t>
            </a:r>
          </a:p>
          <a:p>
            <a:r>
              <a:rPr lang="en-US" sz="3000" dirty="0" smtClean="0"/>
              <a:t>Avogadro’s </a:t>
            </a:r>
            <a:r>
              <a:rPr lang="en-US" sz="3000" dirty="0"/>
              <a:t>Law</a:t>
            </a:r>
          </a:p>
          <a:p>
            <a:r>
              <a:rPr lang="en-US" sz="3000" dirty="0" smtClean="0"/>
              <a:t>Ideal gas law</a:t>
            </a:r>
          </a:p>
          <a:p>
            <a:endParaRPr lang="en-US" dirty="0" smtClean="0"/>
          </a:p>
        </p:txBody>
      </p:sp>
      <p:sp>
        <p:nvSpPr>
          <p:cNvPr id="6" name="Title 1"/>
          <p:cNvSpPr>
            <a:spLocks noGrp="1"/>
          </p:cNvSpPr>
          <p:nvPr>
            <p:ph type="title"/>
          </p:nvPr>
        </p:nvSpPr>
        <p:spPr>
          <a:xfrm>
            <a:off x="1969171" y="467184"/>
            <a:ext cx="4948238" cy="1138734"/>
          </a:xfrm>
        </p:spPr>
        <p:txBody>
          <a:bodyPr/>
          <a:lstStyle/>
          <a:p>
            <a:pPr algn="ctr"/>
            <a:r>
              <a:rPr lang="en-US" sz="4000" b="1" dirty="0" smtClean="0"/>
              <a:t>Gas laws</a:t>
            </a:r>
            <a:endParaRPr lang="en-US" sz="4000" b="1" dirty="0"/>
          </a:p>
        </p:txBody>
      </p:sp>
    </p:spTree>
    <p:extLst>
      <p:ext uri="{BB962C8B-B14F-4D97-AF65-F5344CB8AC3E}">
        <p14:creationId xmlns:p14="http://schemas.microsoft.com/office/powerpoint/2010/main" val="732840700"/>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1521" y="1919769"/>
            <a:ext cx="7704081" cy="4418050"/>
          </a:xfrm>
        </p:spPr>
        <p:txBody>
          <a:bodyPr/>
          <a:lstStyle/>
          <a:p>
            <a:r>
              <a:rPr lang="en-US" sz="3000" dirty="0" smtClean="0"/>
              <a:t>Gases in the atmosphere?</a:t>
            </a:r>
            <a:endParaRPr lang="en-US" sz="2500" dirty="0" smtClean="0">
              <a:sym typeface="Wingdings"/>
            </a:endParaRPr>
          </a:p>
          <a:p>
            <a:endParaRPr lang="en-US" dirty="0" smtClean="0"/>
          </a:p>
        </p:txBody>
      </p:sp>
      <p:sp>
        <p:nvSpPr>
          <p:cNvPr id="6" name="Title 1"/>
          <p:cNvSpPr>
            <a:spLocks noGrp="1"/>
          </p:cNvSpPr>
          <p:nvPr>
            <p:ph type="title"/>
          </p:nvPr>
        </p:nvSpPr>
        <p:spPr>
          <a:xfrm>
            <a:off x="1969171" y="467184"/>
            <a:ext cx="4948238" cy="1138734"/>
          </a:xfrm>
        </p:spPr>
        <p:txBody>
          <a:bodyPr/>
          <a:lstStyle/>
          <a:p>
            <a:pPr algn="ctr"/>
            <a:r>
              <a:rPr lang="en-US" sz="4000" b="1" dirty="0" smtClean="0"/>
              <a:t>The Atmosphere</a:t>
            </a:r>
            <a:endParaRPr lang="en-US" sz="4000" b="1" dirty="0"/>
          </a:p>
        </p:txBody>
      </p:sp>
    </p:spTree>
    <p:extLst>
      <p:ext uri="{BB962C8B-B14F-4D97-AF65-F5344CB8AC3E}">
        <p14:creationId xmlns:p14="http://schemas.microsoft.com/office/powerpoint/2010/main" val="1894446160"/>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3295" y="1807882"/>
            <a:ext cx="7852662" cy="4529937"/>
          </a:xfrm>
        </p:spPr>
        <p:txBody>
          <a:bodyPr/>
          <a:lstStyle/>
          <a:p>
            <a:r>
              <a:rPr lang="en-US" sz="2500" dirty="0" smtClean="0"/>
              <a:t>The atmosphere </a:t>
            </a:r>
            <a:r>
              <a:rPr lang="en-US" sz="2500" dirty="0" smtClean="0">
                <a:sym typeface="Wingdings"/>
              </a:rPr>
              <a:t> consists of many gases, what are they?</a:t>
            </a:r>
          </a:p>
          <a:p>
            <a:pPr lvl="1"/>
            <a:r>
              <a:rPr lang="en-US" sz="2500" dirty="0" smtClean="0">
                <a:sym typeface="Wingdings"/>
              </a:rPr>
              <a:t>78.08% Nitrogen</a:t>
            </a:r>
          </a:p>
          <a:p>
            <a:pPr lvl="1"/>
            <a:r>
              <a:rPr lang="en-US" sz="2500" dirty="0" smtClean="0">
                <a:sym typeface="Wingdings"/>
              </a:rPr>
              <a:t>20.95% Oxygen</a:t>
            </a:r>
          </a:p>
          <a:p>
            <a:pPr lvl="1"/>
            <a:r>
              <a:rPr lang="en-US" sz="2500" dirty="0" smtClean="0">
                <a:sym typeface="Wingdings"/>
              </a:rPr>
              <a:t>0.93% Argon</a:t>
            </a:r>
          </a:p>
          <a:p>
            <a:pPr lvl="1"/>
            <a:r>
              <a:rPr lang="en-US" sz="2500" dirty="0" smtClean="0">
                <a:sym typeface="Wingdings"/>
              </a:rPr>
              <a:t>0.03% Carbon Dioxide</a:t>
            </a:r>
          </a:p>
          <a:p>
            <a:pPr lvl="1"/>
            <a:r>
              <a:rPr lang="en-US" sz="2500" dirty="0" smtClean="0">
                <a:sym typeface="Wingdings"/>
              </a:rPr>
              <a:t>0.002% Neon</a:t>
            </a:r>
          </a:p>
          <a:p>
            <a:pPr lvl="1"/>
            <a:r>
              <a:rPr lang="en-US" sz="2500" dirty="0" smtClean="0">
                <a:sym typeface="Wingdings"/>
              </a:rPr>
              <a:t>0.008% other gases</a:t>
            </a:r>
          </a:p>
          <a:p>
            <a:endParaRPr lang="en-US" dirty="0" smtClean="0"/>
          </a:p>
        </p:txBody>
      </p:sp>
      <p:sp>
        <p:nvSpPr>
          <p:cNvPr id="6" name="Title 1"/>
          <p:cNvSpPr>
            <a:spLocks noGrp="1"/>
          </p:cNvSpPr>
          <p:nvPr>
            <p:ph type="title"/>
          </p:nvPr>
        </p:nvSpPr>
        <p:spPr>
          <a:xfrm>
            <a:off x="1969171" y="467184"/>
            <a:ext cx="4948238" cy="1138734"/>
          </a:xfrm>
        </p:spPr>
        <p:txBody>
          <a:bodyPr/>
          <a:lstStyle/>
          <a:p>
            <a:pPr algn="ctr"/>
            <a:r>
              <a:rPr lang="en-US" sz="4000" b="1" dirty="0" smtClean="0"/>
              <a:t>The Atmosphere</a:t>
            </a:r>
            <a:endParaRPr lang="en-US" sz="4000" b="1" dirty="0"/>
          </a:p>
        </p:txBody>
      </p:sp>
      <p:pic>
        <p:nvPicPr>
          <p:cNvPr id="2" name="Picture 1"/>
          <p:cNvPicPr>
            <a:picLocks noChangeAspect="1"/>
          </p:cNvPicPr>
          <p:nvPr/>
        </p:nvPicPr>
        <p:blipFill>
          <a:blip r:embed="rId2"/>
          <a:stretch>
            <a:fillRect/>
          </a:stretch>
        </p:blipFill>
        <p:spPr>
          <a:xfrm>
            <a:off x="4506138" y="2466039"/>
            <a:ext cx="4407343" cy="3301253"/>
          </a:xfrm>
          <a:prstGeom prst="rect">
            <a:avLst/>
          </a:prstGeom>
        </p:spPr>
      </p:pic>
    </p:spTree>
    <p:extLst>
      <p:ext uri="{BB962C8B-B14F-4D97-AF65-F5344CB8AC3E}">
        <p14:creationId xmlns:p14="http://schemas.microsoft.com/office/powerpoint/2010/main" val="119380829"/>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itle 1"/>
          <p:cNvSpPr>
            <a:spLocks noGrp="1"/>
          </p:cNvSpPr>
          <p:nvPr>
            <p:ph type="title"/>
          </p:nvPr>
        </p:nvSpPr>
        <p:spPr>
          <a:xfrm>
            <a:off x="1969171" y="467184"/>
            <a:ext cx="4948238" cy="1138734"/>
          </a:xfrm>
        </p:spPr>
        <p:txBody>
          <a:bodyPr/>
          <a:lstStyle/>
          <a:p>
            <a:pPr algn="ctr"/>
            <a:r>
              <a:rPr lang="en-US" sz="4000" b="1" dirty="0" smtClean="0"/>
              <a:t>Mixture of Gases</a:t>
            </a:r>
            <a:endParaRPr lang="en-US" sz="4000" b="1" dirty="0"/>
          </a:p>
        </p:txBody>
      </p:sp>
    </p:spTree>
    <p:extLst>
      <p:ext uri="{BB962C8B-B14F-4D97-AF65-F5344CB8AC3E}">
        <p14:creationId xmlns:p14="http://schemas.microsoft.com/office/powerpoint/2010/main" val="3337171946"/>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1521" y="1262357"/>
            <a:ext cx="7704081" cy="4418050"/>
          </a:xfrm>
        </p:spPr>
        <p:txBody>
          <a:bodyPr/>
          <a:lstStyle/>
          <a:p>
            <a:r>
              <a:rPr lang="en-US" sz="2500" dirty="0" smtClean="0"/>
              <a:t>The atmosphere – air</a:t>
            </a:r>
          </a:p>
          <a:p>
            <a:r>
              <a:rPr lang="en-US" sz="2500" dirty="0" smtClean="0"/>
              <a:t>Volcanic eruptions </a:t>
            </a:r>
            <a:r>
              <a:rPr lang="en-US" sz="2500" dirty="0" smtClean="0">
                <a:sym typeface="Wingdings"/>
              </a:rPr>
              <a:t> expansion of a mixture of gases</a:t>
            </a:r>
          </a:p>
          <a:p>
            <a:r>
              <a:rPr lang="en-US" sz="2500" dirty="0" smtClean="0">
                <a:sym typeface="Wingdings"/>
              </a:rPr>
              <a:t>Anesthesiology</a:t>
            </a:r>
          </a:p>
          <a:p>
            <a:r>
              <a:rPr lang="en-US" sz="2500" dirty="0" smtClean="0">
                <a:sym typeface="Wingdings"/>
              </a:rPr>
              <a:t>Natural gas  mixture of hydrocarbon gases</a:t>
            </a:r>
            <a:endParaRPr lang="en-US" sz="2500" dirty="0" smtClean="0"/>
          </a:p>
          <a:p>
            <a:endParaRPr lang="en-US" dirty="0" smtClean="0"/>
          </a:p>
        </p:txBody>
      </p:sp>
      <p:sp>
        <p:nvSpPr>
          <p:cNvPr id="6" name="Title 1"/>
          <p:cNvSpPr>
            <a:spLocks noGrp="1"/>
          </p:cNvSpPr>
          <p:nvPr>
            <p:ph type="title"/>
          </p:nvPr>
        </p:nvSpPr>
        <p:spPr>
          <a:xfrm>
            <a:off x="1969171" y="254000"/>
            <a:ext cx="4948238" cy="814036"/>
          </a:xfrm>
        </p:spPr>
        <p:txBody>
          <a:bodyPr/>
          <a:lstStyle/>
          <a:p>
            <a:pPr algn="ctr"/>
            <a:r>
              <a:rPr lang="en-US" sz="4000" b="1" dirty="0" smtClean="0"/>
              <a:t>Mixture of Gases</a:t>
            </a:r>
            <a:endParaRPr lang="en-US" sz="4000" b="1" dirty="0"/>
          </a:p>
        </p:txBody>
      </p:sp>
      <p:pic>
        <p:nvPicPr>
          <p:cNvPr id="2" name="Picture 1"/>
          <p:cNvPicPr>
            <a:picLocks noChangeAspect="1"/>
          </p:cNvPicPr>
          <p:nvPr/>
        </p:nvPicPr>
        <p:blipFill>
          <a:blip r:embed="rId2"/>
          <a:stretch>
            <a:fillRect/>
          </a:stretch>
        </p:blipFill>
        <p:spPr>
          <a:xfrm>
            <a:off x="324521" y="4273924"/>
            <a:ext cx="2992420" cy="2463800"/>
          </a:xfrm>
          <a:prstGeom prst="rect">
            <a:avLst/>
          </a:prstGeom>
        </p:spPr>
      </p:pic>
      <p:pic>
        <p:nvPicPr>
          <p:cNvPr id="5" name="Picture 4"/>
          <p:cNvPicPr>
            <a:picLocks noChangeAspect="1"/>
          </p:cNvPicPr>
          <p:nvPr/>
        </p:nvPicPr>
        <p:blipFill>
          <a:blip r:embed="rId3"/>
          <a:stretch>
            <a:fillRect/>
          </a:stretch>
        </p:blipFill>
        <p:spPr>
          <a:xfrm>
            <a:off x="3538819" y="4123764"/>
            <a:ext cx="2482476" cy="2613959"/>
          </a:xfrm>
          <a:prstGeom prst="rect">
            <a:avLst/>
          </a:prstGeom>
        </p:spPr>
      </p:pic>
      <p:pic>
        <p:nvPicPr>
          <p:cNvPr id="7" name="Picture 6"/>
          <p:cNvPicPr>
            <a:picLocks noChangeAspect="1"/>
          </p:cNvPicPr>
          <p:nvPr/>
        </p:nvPicPr>
        <p:blipFill>
          <a:blip r:embed="rId4"/>
          <a:stretch>
            <a:fillRect/>
          </a:stretch>
        </p:blipFill>
        <p:spPr>
          <a:xfrm>
            <a:off x="6439647" y="4000285"/>
            <a:ext cx="2557930" cy="2569349"/>
          </a:xfrm>
          <a:prstGeom prst="rect">
            <a:avLst/>
          </a:prstGeom>
        </p:spPr>
      </p:pic>
    </p:spTree>
    <p:extLst>
      <p:ext uri="{BB962C8B-B14F-4D97-AF65-F5344CB8AC3E}">
        <p14:creationId xmlns:p14="http://schemas.microsoft.com/office/powerpoint/2010/main" val="4214335011"/>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1521" y="1919769"/>
            <a:ext cx="7704081" cy="4418050"/>
          </a:xfrm>
        </p:spPr>
        <p:txBody>
          <a:bodyPr>
            <a:normAutofit/>
          </a:bodyPr>
          <a:lstStyle/>
          <a:p>
            <a:r>
              <a:rPr lang="en-US" sz="2500" dirty="0" smtClean="0"/>
              <a:t>Partial pressures </a:t>
            </a:r>
            <a:r>
              <a:rPr lang="en-US" sz="2500" dirty="0" smtClean="0">
                <a:sym typeface="Wingdings"/>
              </a:rPr>
              <a:t> force exerted by one gas in a mixture of gases</a:t>
            </a:r>
          </a:p>
          <a:p>
            <a:r>
              <a:rPr lang="en-US" sz="2500" b="1" dirty="0" smtClean="0">
                <a:sym typeface="Wingdings"/>
              </a:rPr>
              <a:t>Law of partial pressures  </a:t>
            </a:r>
            <a:r>
              <a:rPr lang="en-US" sz="2500" dirty="0" smtClean="0">
                <a:sym typeface="Wingdings"/>
              </a:rPr>
              <a:t>the total pressure of a mixture of non-reacting gases is equal to the sum of partial pressures of the individual gases</a:t>
            </a:r>
          </a:p>
          <a:p>
            <a:r>
              <a:rPr lang="en-US" sz="2500" b="1" dirty="0" err="1" smtClean="0">
                <a:sym typeface="Wingdings"/>
              </a:rPr>
              <a:t>P</a:t>
            </a:r>
            <a:r>
              <a:rPr lang="en-US" sz="2500" b="1" baseline="-25000" dirty="0" err="1" smtClean="0">
                <a:sym typeface="Wingdings"/>
              </a:rPr>
              <a:t>total</a:t>
            </a:r>
            <a:r>
              <a:rPr lang="en-US" sz="2500" b="1" dirty="0" smtClean="0">
                <a:sym typeface="Wingdings"/>
              </a:rPr>
              <a:t> = P</a:t>
            </a:r>
            <a:r>
              <a:rPr lang="en-US" sz="2500" b="1" baseline="-25000" dirty="0" smtClean="0">
                <a:sym typeface="Wingdings"/>
              </a:rPr>
              <a:t>1</a:t>
            </a:r>
            <a:r>
              <a:rPr lang="en-US" sz="2500" b="1" dirty="0" smtClean="0">
                <a:sym typeface="Wingdings"/>
              </a:rPr>
              <a:t> + P</a:t>
            </a:r>
            <a:r>
              <a:rPr lang="en-US" sz="2500" b="1" baseline="-25000" dirty="0" smtClean="0">
                <a:sym typeface="Wingdings"/>
              </a:rPr>
              <a:t>2</a:t>
            </a:r>
            <a:r>
              <a:rPr lang="en-US" sz="2500" b="1" dirty="0" smtClean="0">
                <a:sym typeface="Wingdings"/>
              </a:rPr>
              <a:t> + P</a:t>
            </a:r>
            <a:r>
              <a:rPr lang="en-US" sz="2500" b="1" baseline="-25000" dirty="0" smtClean="0">
                <a:sym typeface="Wingdings"/>
              </a:rPr>
              <a:t>3</a:t>
            </a:r>
            <a:r>
              <a:rPr lang="en-US" sz="2500" b="1" dirty="0" smtClean="0">
                <a:sym typeface="Wingdings"/>
              </a:rPr>
              <a:t> + P</a:t>
            </a:r>
            <a:r>
              <a:rPr lang="en-US" sz="2500" b="1" baseline="-25000" dirty="0" smtClean="0">
                <a:sym typeface="Wingdings"/>
              </a:rPr>
              <a:t>4</a:t>
            </a:r>
            <a:r>
              <a:rPr lang="en-US" sz="2500" b="1" dirty="0" smtClean="0">
                <a:sym typeface="Wingdings"/>
              </a:rPr>
              <a:t> …</a:t>
            </a:r>
          </a:p>
          <a:p>
            <a:r>
              <a:rPr lang="en-US" sz="2500" dirty="0" smtClean="0">
                <a:sym typeface="Wingdings"/>
              </a:rPr>
              <a:t>Kinetic Molecular Theory?</a:t>
            </a:r>
            <a:endParaRPr lang="en-US" sz="2500" dirty="0" smtClean="0"/>
          </a:p>
        </p:txBody>
      </p:sp>
      <p:sp>
        <p:nvSpPr>
          <p:cNvPr id="6" name="Title 1"/>
          <p:cNvSpPr>
            <a:spLocks noGrp="1"/>
          </p:cNvSpPr>
          <p:nvPr>
            <p:ph type="title"/>
          </p:nvPr>
        </p:nvSpPr>
        <p:spPr>
          <a:xfrm>
            <a:off x="1969171" y="467184"/>
            <a:ext cx="4948238" cy="1138734"/>
          </a:xfrm>
        </p:spPr>
        <p:txBody>
          <a:bodyPr/>
          <a:lstStyle/>
          <a:p>
            <a:pPr algn="ctr"/>
            <a:r>
              <a:rPr lang="en-US" sz="4000" b="1" dirty="0" smtClean="0"/>
              <a:t>Dalton’s Law of Partial Pressures</a:t>
            </a:r>
            <a:endParaRPr lang="en-US" sz="4000" b="1" dirty="0"/>
          </a:p>
        </p:txBody>
      </p:sp>
    </p:spTree>
    <p:extLst>
      <p:ext uri="{BB962C8B-B14F-4D97-AF65-F5344CB8AC3E}">
        <p14:creationId xmlns:p14="http://schemas.microsoft.com/office/powerpoint/2010/main" val="320116352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969171" y="540179"/>
            <a:ext cx="4948238" cy="667614"/>
          </a:xfrm>
        </p:spPr>
        <p:txBody>
          <a:bodyPr/>
          <a:lstStyle/>
          <a:p>
            <a:pPr algn="ctr"/>
            <a:r>
              <a:rPr lang="en-US" sz="3400" b="1" dirty="0" smtClean="0"/>
              <a:t>Why Study Gases?</a:t>
            </a:r>
            <a:endParaRPr lang="en-US" sz="3400" b="1" dirty="0"/>
          </a:p>
        </p:txBody>
      </p:sp>
      <p:sp>
        <p:nvSpPr>
          <p:cNvPr id="3" name="Content Placeholder 2"/>
          <p:cNvSpPr>
            <a:spLocks noGrp="1"/>
          </p:cNvSpPr>
          <p:nvPr>
            <p:ph idx="1"/>
          </p:nvPr>
        </p:nvSpPr>
        <p:spPr>
          <a:xfrm>
            <a:off x="671521" y="1708114"/>
            <a:ext cx="7704081" cy="4418050"/>
          </a:xfrm>
        </p:spPr>
        <p:txBody>
          <a:bodyPr/>
          <a:lstStyle/>
          <a:p>
            <a:pPr marL="0" indent="0">
              <a:buNone/>
            </a:pPr>
            <a:endParaRPr lang="en-US" dirty="0" smtClean="0"/>
          </a:p>
          <a:p>
            <a:pPr lvl="1"/>
            <a:endParaRPr lang="en-US" dirty="0"/>
          </a:p>
        </p:txBody>
      </p:sp>
      <p:sp>
        <p:nvSpPr>
          <p:cNvPr id="4" name="Content Placeholder 2"/>
          <p:cNvSpPr txBox="1">
            <a:spLocks/>
          </p:cNvSpPr>
          <p:nvPr/>
        </p:nvSpPr>
        <p:spPr>
          <a:xfrm>
            <a:off x="823921" y="1860514"/>
            <a:ext cx="7704081" cy="4418050"/>
          </a:xfrm>
          <a:prstGeom prst="rect">
            <a:avLst/>
          </a:prstGeom>
        </p:spPr>
        <p:txBody>
          <a:bodyPr vert="horz" lIns="91440" tIns="45720" rIns="91440" bIns="45720" rtlCol="0">
            <a:normAutofit/>
          </a:bodyPr>
          <a:lstStyle>
            <a:lvl1pPr marL="228600" indent="-228600" algn="l" defTabSz="914400" rtl="0" eaLnBrk="1" latinLnBrk="0" hangingPunct="1">
              <a:spcBef>
                <a:spcPts val="1800"/>
              </a:spcBef>
              <a:buClr>
                <a:schemeClr val="accent1"/>
              </a:buClr>
              <a:buSzPct val="130000"/>
              <a:buFont typeface="Wingdings" pitchFamily="2" charset="2"/>
              <a:buChar char="§"/>
              <a:defRPr sz="1800" kern="1200">
                <a:solidFill>
                  <a:schemeClr val="tx1">
                    <a:lumMod val="75000"/>
                    <a:lumOff val="25000"/>
                  </a:schemeClr>
                </a:solidFill>
                <a:latin typeface="+mn-lt"/>
                <a:ea typeface="+mn-ea"/>
                <a:cs typeface="+mn-cs"/>
              </a:defRPr>
            </a:lvl1pPr>
            <a:lvl2pPr marL="457200" indent="-228600" algn="l" defTabSz="914400" rtl="0" eaLnBrk="1" latinLnBrk="0" hangingPunct="1">
              <a:spcBef>
                <a:spcPts val="600"/>
              </a:spcBef>
              <a:buClr>
                <a:schemeClr val="accent2"/>
              </a:buClr>
              <a:buSzPct val="130000"/>
              <a:buFont typeface="Wingdings" pitchFamily="2" charset="2"/>
              <a:buChar char="§"/>
              <a:defRPr sz="1800" kern="1200">
                <a:solidFill>
                  <a:schemeClr val="tx1">
                    <a:lumMod val="75000"/>
                    <a:lumOff val="25000"/>
                  </a:schemeClr>
                </a:solidFill>
                <a:latin typeface="+mn-lt"/>
                <a:ea typeface="+mn-ea"/>
                <a:cs typeface="+mn-cs"/>
              </a:defRPr>
            </a:lvl2pPr>
            <a:lvl3pPr marL="685800" indent="-228600" algn="l" defTabSz="914400" rtl="0" eaLnBrk="1" latinLnBrk="0" hangingPunct="1">
              <a:spcBef>
                <a:spcPts val="600"/>
              </a:spcBef>
              <a:buClr>
                <a:schemeClr val="accent1"/>
              </a:buClr>
              <a:buSzPct val="130000"/>
              <a:buFont typeface="Wingdings" pitchFamily="2" charset="2"/>
              <a:buChar char="§"/>
              <a:defRPr sz="1800" kern="1200">
                <a:solidFill>
                  <a:schemeClr val="tx1">
                    <a:lumMod val="75000"/>
                    <a:lumOff val="25000"/>
                  </a:schemeClr>
                </a:solidFill>
                <a:latin typeface="+mn-lt"/>
                <a:ea typeface="+mn-ea"/>
                <a:cs typeface="+mn-cs"/>
              </a:defRPr>
            </a:lvl3pPr>
            <a:lvl4pPr marL="914400" indent="-228600" algn="l" defTabSz="914400" rtl="0" eaLnBrk="1" latinLnBrk="0" hangingPunct="1">
              <a:spcBef>
                <a:spcPts val="600"/>
              </a:spcBef>
              <a:buClr>
                <a:schemeClr val="accent2"/>
              </a:buClr>
              <a:buSzPct val="130000"/>
              <a:buFont typeface="Wingdings" pitchFamily="2" charset="2"/>
              <a:buChar char="§"/>
              <a:defRPr sz="1800" kern="1200">
                <a:solidFill>
                  <a:schemeClr val="tx1">
                    <a:lumMod val="75000"/>
                    <a:lumOff val="25000"/>
                  </a:schemeClr>
                </a:solidFill>
                <a:latin typeface="+mn-lt"/>
                <a:ea typeface="+mn-ea"/>
                <a:cs typeface="+mn-cs"/>
              </a:defRPr>
            </a:lvl4pPr>
            <a:lvl5pPr marL="1143000" indent="-228600" algn="l" defTabSz="914400" rtl="0" eaLnBrk="1" latinLnBrk="0" hangingPunct="1">
              <a:spcBef>
                <a:spcPts val="600"/>
              </a:spcBef>
              <a:buClr>
                <a:schemeClr val="accent1"/>
              </a:buClr>
              <a:buSzPct val="130000"/>
              <a:buFont typeface="Wingdings" pitchFamily="2" charset="2"/>
              <a:buChar char="§"/>
              <a:defRPr sz="1800" kern="1200">
                <a:solidFill>
                  <a:schemeClr val="tx1">
                    <a:lumMod val="75000"/>
                    <a:lumOff val="25000"/>
                  </a:schemeClr>
                </a:solidFill>
                <a:latin typeface="+mn-lt"/>
                <a:ea typeface="+mn-ea"/>
                <a:cs typeface="+mn-cs"/>
              </a:defRPr>
            </a:lvl5pPr>
            <a:lvl6pPr marL="1377950" indent="-228600" algn="l" defTabSz="914400" rtl="0" eaLnBrk="1" latinLnBrk="0" hangingPunct="1">
              <a:spcBef>
                <a:spcPct val="20000"/>
              </a:spcBef>
              <a:buClr>
                <a:schemeClr val="accent2"/>
              </a:buClr>
              <a:buSzPct val="130000"/>
              <a:buFont typeface="Wingdings" pitchFamily="2" charset="2"/>
              <a:buChar char="§"/>
              <a:defRPr lang="en-US" sz="1800" kern="1200" dirty="0" smtClean="0">
                <a:solidFill>
                  <a:schemeClr val="tx1">
                    <a:lumMod val="75000"/>
                    <a:lumOff val="25000"/>
                  </a:schemeClr>
                </a:solidFill>
                <a:latin typeface="+mn-lt"/>
                <a:ea typeface="+mn-ea"/>
                <a:cs typeface="+mn-cs"/>
              </a:defRPr>
            </a:lvl6pPr>
            <a:lvl7pPr marL="1603375" indent="-228600" algn="l" defTabSz="914400" rtl="0" eaLnBrk="1" latinLnBrk="0" hangingPunct="1">
              <a:spcBef>
                <a:spcPct val="20000"/>
              </a:spcBef>
              <a:buClr>
                <a:schemeClr val="accent1"/>
              </a:buClr>
              <a:buSzPct val="130000"/>
              <a:buFont typeface="Wingdings" pitchFamily="2" charset="2"/>
              <a:buChar char="§"/>
              <a:defRPr lang="en-US" sz="1800" kern="1200" dirty="0" smtClean="0">
                <a:solidFill>
                  <a:schemeClr val="tx1">
                    <a:lumMod val="75000"/>
                    <a:lumOff val="25000"/>
                  </a:schemeClr>
                </a:solidFill>
                <a:latin typeface="+mn-lt"/>
                <a:ea typeface="+mn-ea"/>
                <a:cs typeface="+mn-cs"/>
              </a:defRPr>
            </a:lvl7pPr>
            <a:lvl8pPr marL="1828800" indent="-227013" algn="l" defTabSz="914400" rtl="0" eaLnBrk="1" latinLnBrk="0" hangingPunct="1">
              <a:spcBef>
                <a:spcPct val="20000"/>
              </a:spcBef>
              <a:buClr>
                <a:schemeClr val="accent2"/>
              </a:buClr>
              <a:buSzPct val="130000"/>
              <a:buFont typeface="Wingdings" pitchFamily="2" charset="2"/>
              <a:buChar char="§"/>
              <a:defRPr lang="en-US" sz="1800" kern="1200" dirty="0" smtClean="0">
                <a:solidFill>
                  <a:schemeClr val="tx1">
                    <a:lumMod val="75000"/>
                    <a:lumOff val="25000"/>
                  </a:schemeClr>
                </a:solidFill>
                <a:latin typeface="+mn-lt"/>
                <a:ea typeface="+mn-ea"/>
                <a:cs typeface="+mn-cs"/>
              </a:defRPr>
            </a:lvl8pPr>
            <a:lvl9pPr marL="2055813" indent="-227013" algn="l" defTabSz="914400" rtl="0" eaLnBrk="1" latinLnBrk="0" hangingPunct="1">
              <a:spcBef>
                <a:spcPct val="20000"/>
              </a:spcBef>
              <a:buClr>
                <a:schemeClr val="accent1"/>
              </a:buClr>
              <a:buSzPct val="130000"/>
              <a:buFont typeface="Wingdings" pitchFamily="2" charset="2"/>
              <a:buChar char="§"/>
              <a:defRPr lang="en-US" sz="1800" kern="1200" dirty="0">
                <a:solidFill>
                  <a:schemeClr val="tx1">
                    <a:lumMod val="75000"/>
                    <a:lumOff val="25000"/>
                  </a:schemeClr>
                </a:solidFill>
                <a:latin typeface="+mn-lt"/>
                <a:ea typeface="+mn-ea"/>
                <a:cs typeface="+mn-cs"/>
              </a:defRPr>
            </a:lvl9pPr>
          </a:lstStyle>
          <a:p>
            <a:r>
              <a:rPr lang="en-US" sz="2400" dirty="0" smtClean="0"/>
              <a:t>Everyday life:</a:t>
            </a:r>
          </a:p>
          <a:p>
            <a:pPr lvl="1"/>
            <a:r>
              <a:rPr lang="en-US" sz="2400" dirty="0" smtClean="0"/>
              <a:t>Medical technologies e.g. anesthetics</a:t>
            </a:r>
          </a:p>
          <a:p>
            <a:pPr lvl="1"/>
            <a:r>
              <a:rPr lang="en-US" sz="2400" dirty="0" smtClean="0"/>
              <a:t>Food industry e.g. gas in coke can</a:t>
            </a:r>
          </a:p>
          <a:p>
            <a:pPr lvl="1"/>
            <a:r>
              <a:rPr lang="en-US" sz="2400" dirty="0" smtClean="0"/>
              <a:t>Compose our atmosphere e.g. breathe oxygen and study of climate change</a:t>
            </a:r>
          </a:p>
          <a:p>
            <a:pPr lvl="1"/>
            <a:r>
              <a:rPr lang="en-US" sz="2400" dirty="0" smtClean="0"/>
              <a:t>Activities e.g. scuba diving, hot air balloons</a:t>
            </a:r>
          </a:p>
          <a:p>
            <a:pPr lvl="1"/>
            <a:r>
              <a:rPr lang="en-US" sz="2400" dirty="0" smtClean="0"/>
              <a:t>Pleasure e.g. air conditioning (compressed air that expands and gets cold)</a:t>
            </a:r>
          </a:p>
          <a:p>
            <a:pPr marL="228600" lvl="1" indent="0">
              <a:buNone/>
            </a:pPr>
            <a:endParaRPr lang="en-US" sz="2400" dirty="0" smtClean="0"/>
          </a:p>
          <a:p>
            <a:pPr lvl="1"/>
            <a:endParaRPr lang="en-US" dirty="0"/>
          </a:p>
        </p:txBody>
      </p:sp>
    </p:spTree>
    <p:extLst>
      <p:ext uri="{BB962C8B-B14F-4D97-AF65-F5344CB8AC3E}">
        <p14:creationId xmlns:p14="http://schemas.microsoft.com/office/powerpoint/2010/main" val="3072011590"/>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1521" y="1919769"/>
            <a:ext cx="7704081" cy="4418050"/>
          </a:xfrm>
        </p:spPr>
        <p:txBody>
          <a:bodyPr>
            <a:normAutofit/>
          </a:bodyPr>
          <a:lstStyle/>
          <a:p>
            <a:r>
              <a:rPr lang="en-US" sz="2500" dirty="0"/>
              <a:t>The pressure of a mixture of nitrogen, carbon dioxide, and oxygen is 150 </a:t>
            </a:r>
            <a:r>
              <a:rPr lang="en-US" sz="2500" dirty="0" err="1"/>
              <a:t>kPa</a:t>
            </a:r>
            <a:r>
              <a:rPr lang="en-US" sz="2500" dirty="0"/>
              <a:t>. What is the partial pressure of oxygen if the partial pressures of the nitrogen and carbon dioxide are 100 </a:t>
            </a:r>
            <a:r>
              <a:rPr lang="en-US" sz="2500" dirty="0" err="1"/>
              <a:t>kPA</a:t>
            </a:r>
            <a:r>
              <a:rPr lang="en-US" sz="2500" dirty="0"/>
              <a:t> and 24 </a:t>
            </a:r>
            <a:r>
              <a:rPr lang="en-US" sz="2500" dirty="0" err="1"/>
              <a:t>kPa</a:t>
            </a:r>
            <a:r>
              <a:rPr lang="en-US" sz="2500" dirty="0"/>
              <a:t>, respectively</a:t>
            </a:r>
            <a:r>
              <a:rPr lang="en-US" sz="2500" dirty="0" smtClean="0"/>
              <a:t>?</a:t>
            </a:r>
            <a:endParaRPr lang="en-US" sz="2500" dirty="0"/>
          </a:p>
        </p:txBody>
      </p:sp>
      <p:sp>
        <p:nvSpPr>
          <p:cNvPr id="6" name="Title 1"/>
          <p:cNvSpPr>
            <a:spLocks noGrp="1"/>
          </p:cNvSpPr>
          <p:nvPr>
            <p:ph type="title"/>
          </p:nvPr>
        </p:nvSpPr>
        <p:spPr>
          <a:xfrm>
            <a:off x="1969171" y="467184"/>
            <a:ext cx="4948238" cy="1138734"/>
          </a:xfrm>
        </p:spPr>
        <p:txBody>
          <a:bodyPr/>
          <a:lstStyle/>
          <a:p>
            <a:pPr algn="ctr"/>
            <a:r>
              <a:rPr lang="en-US" sz="4000" b="1" dirty="0" smtClean="0"/>
              <a:t>Sample Problem</a:t>
            </a:r>
            <a:endParaRPr lang="en-US" sz="4000" b="1" dirty="0"/>
          </a:p>
        </p:txBody>
      </p:sp>
    </p:spTree>
    <p:extLst>
      <p:ext uri="{BB962C8B-B14F-4D97-AF65-F5344CB8AC3E}">
        <p14:creationId xmlns:p14="http://schemas.microsoft.com/office/powerpoint/2010/main" val="3336721448"/>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1521" y="1919769"/>
            <a:ext cx="7704081" cy="4418050"/>
          </a:xfrm>
        </p:spPr>
        <p:txBody>
          <a:bodyPr>
            <a:normAutofit/>
          </a:bodyPr>
          <a:lstStyle/>
          <a:p>
            <a:r>
              <a:rPr lang="en-US" sz="2500" dirty="0"/>
              <a:t>The pressure of a mixture of nitrogen, carbon dioxide, and oxygen is 150 </a:t>
            </a:r>
            <a:r>
              <a:rPr lang="en-US" sz="2500" dirty="0" err="1"/>
              <a:t>kPa</a:t>
            </a:r>
            <a:r>
              <a:rPr lang="en-US" sz="2500" dirty="0"/>
              <a:t>. What is the partial pressure of oxygen if the partial pressures of the nitrogen and carbon dioxide are 100 </a:t>
            </a:r>
            <a:r>
              <a:rPr lang="en-US" sz="2500" dirty="0" err="1"/>
              <a:t>kPA</a:t>
            </a:r>
            <a:r>
              <a:rPr lang="en-US" sz="2500" dirty="0"/>
              <a:t> and 24 </a:t>
            </a:r>
            <a:r>
              <a:rPr lang="en-US" sz="2500" dirty="0" err="1"/>
              <a:t>kPa</a:t>
            </a:r>
            <a:r>
              <a:rPr lang="en-US" sz="2500" dirty="0"/>
              <a:t>, respectively</a:t>
            </a:r>
            <a:r>
              <a:rPr lang="en-US" sz="2500" dirty="0" smtClean="0"/>
              <a:t>?</a:t>
            </a:r>
          </a:p>
          <a:p>
            <a:r>
              <a:rPr lang="en-US" sz="2500" b="1" dirty="0" smtClean="0"/>
              <a:t>Answer: 26kPa</a:t>
            </a:r>
            <a:endParaRPr lang="en-US" sz="2500" b="1" dirty="0"/>
          </a:p>
        </p:txBody>
      </p:sp>
      <p:sp>
        <p:nvSpPr>
          <p:cNvPr id="6" name="Title 1"/>
          <p:cNvSpPr>
            <a:spLocks noGrp="1"/>
          </p:cNvSpPr>
          <p:nvPr>
            <p:ph type="title"/>
          </p:nvPr>
        </p:nvSpPr>
        <p:spPr>
          <a:xfrm>
            <a:off x="1969171" y="467184"/>
            <a:ext cx="4948238" cy="1138734"/>
          </a:xfrm>
        </p:spPr>
        <p:txBody>
          <a:bodyPr/>
          <a:lstStyle/>
          <a:p>
            <a:pPr algn="ctr"/>
            <a:r>
              <a:rPr lang="en-US" sz="4000" b="1" dirty="0" smtClean="0"/>
              <a:t>Sample Problem</a:t>
            </a:r>
            <a:endParaRPr lang="en-US" sz="4000" b="1" dirty="0"/>
          </a:p>
        </p:txBody>
      </p:sp>
    </p:spTree>
    <p:extLst>
      <p:ext uri="{BB962C8B-B14F-4D97-AF65-F5344CB8AC3E}">
        <p14:creationId xmlns:p14="http://schemas.microsoft.com/office/powerpoint/2010/main" val="3106203120"/>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 name="Content Placeholder 1"/>
          <p:cNvGraphicFramePr>
            <a:graphicFrameLocks noGrp="1"/>
          </p:cNvGraphicFramePr>
          <p:nvPr>
            <p:ph idx="1"/>
            <p:extLst>
              <p:ext uri="{D42A27DB-BD31-4B8C-83A1-F6EECF244321}">
                <p14:modId xmlns:p14="http://schemas.microsoft.com/office/powerpoint/2010/main" val="3044544605"/>
              </p:ext>
            </p:extLst>
          </p:nvPr>
        </p:nvGraphicFramePr>
        <p:xfrm>
          <a:off x="5303278" y="2000810"/>
          <a:ext cx="3661428" cy="2383770"/>
        </p:xfrm>
        <a:graphic>
          <a:graphicData uri="http://schemas.openxmlformats.org/drawingml/2006/table">
            <a:tbl>
              <a:tblPr firstRow="1" bandRow="1">
                <a:tableStyleId>{5C22544A-7EE6-4342-B048-85BDC9FD1C3A}</a:tableStyleId>
              </a:tblPr>
              <a:tblGrid>
                <a:gridCol w="1830714"/>
                <a:gridCol w="1830714"/>
              </a:tblGrid>
              <a:tr h="397295">
                <a:tc>
                  <a:txBody>
                    <a:bodyPr/>
                    <a:lstStyle/>
                    <a:p>
                      <a:r>
                        <a:rPr lang="en-US" dirty="0" smtClean="0"/>
                        <a:t>Components</a:t>
                      </a:r>
                      <a:endParaRPr lang="en-US" dirty="0"/>
                    </a:p>
                  </a:txBody>
                  <a:tcPr/>
                </a:tc>
                <a:tc>
                  <a:txBody>
                    <a:bodyPr/>
                    <a:lstStyle/>
                    <a:p>
                      <a:r>
                        <a:rPr lang="en-US" dirty="0" smtClean="0"/>
                        <a:t>Percentage</a:t>
                      </a:r>
                      <a:endParaRPr lang="en-US" dirty="0"/>
                    </a:p>
                  </a:txBody>
                  <a:tcPr/>
                </a:tc>
              </a:tr>
              <a:tr h="397295">
                <a:tc>
                  <a:txBody>
                    <a:bodyPr/>
                    <a:lstStyle/>
                    <a:p>
                      <a:r>
                        <a:rPr lang="en-US" dirty="0" smtClean="0"/>
                        <a:t>Nitrogen</a:t>
                      </a:r>
                      <a:endParaRPr lang="en-US" dirty="0"/>
                    </a:p>
                  </a:txBody>
                  <a:tcPr/>
                </a:tc>
                <a:tc>
                  <a:txBody>
                    <a:bodyPr/>
                    <a:lstStyle/>
                    <a:p>
                      <a:r>
                        <a:rPr lang="en-US" dirty="0" smtClean="0"/>
                        <a:t>79%</a:t>
                      </a:r>
                      <a:endParaRPr lang="en-US" dirty="0"/>
                    </a:p>
                  </a:txBody>
                  <a:tcPr/>
                </a:tc>
              </a:tr>
              <a:tr h="397295">
                <a:tc>
                  <a:txBody>
                    <a:bodyPr/>
                    <a:lstStyle/>
                    <a:p>
                      <a:r>
                        <a:rPr lang="en-US" dirty="0" smtClean="0"/>
                        <a:t>Oxygen</a:t>
                      </a:r>
                      <a:endParaRPr lang="en-US" dirty="0"/>
                    </a:p>
                  </a:txBody>
                  <a:tcPr/>
                </a:tc>
                <a:tc>
                  <a:txBody>
                    <a:bodyPr/>
                    <a:lstStyle/>
                    <a:p>
                      <a:r>
                        <a:rPr lang="en-US" dirty="0" smtClean="0"/>
                        <a:t>21%</a:t>
                      </a:r>
                      <a:endParaRPr lang="en-US" dirty="0"/>
                    </a:p>
                  </a:txBody>
                  <a:tcPr/>
                </a:tc>
              </a:tr>
              <a:tr h="397295">
                <a:tc>
                  <a:txBody>
                    <a:bodyPr/>
                    <a:lstStyle/>
                    <a:p>
                      <a:r>
                        <a:rPr lang="en-US" dirty="0" smtClean="0"/>
                        <a:t>Argon</a:t>
                      </a:r>
                      <a:endParaRPr lang="en-US" dirty="0"/>
                    </a:p>
                  </a:txBody>
                  <a:tcPr/>
                </a:tc>
                <a:tc>
                  <a:txBody>
                    <a:bodyPr/>
                    <a:lstStyle/>
                    <a:p>
                      <a:r>
                        <a:rPr lang="en-US" dirty="0" smtClean="0"/>
                        <a:t>1%</a:t>
                      </a:r>
                      <a:endParaRPr lang="en-US" dirty="0"/>
                    </a:p>
                  </a:txBody>
                  <a:tcPr/>
                </a:tc>
              </a:tr>
              <a:tr h="397295">
                <a:tc>
                  <a:txBody>
                    <a:bodyPr/>
                    <a:lstStyle/>
                    <a:p>
                      <a:r>
                        <a:rPr lang="en-US" dirty="0" smtClean="0"/>
                        <a:t>Carbon Dioxide</a:t>
                      </a:r>
                      <a:endParaRPr lang="en-US" dirty="0"/>
                    </a:p>
                  </a:txBody>
                  <a:tcPr/>
                </a:tc>
                <a:tc>
                  <a:txBody>
                    <a:bodyPr/>
                    <a:lstStyle/>
                    <a:p>
                      <a:r>
                        <a:rPr lang="en-US" dirty="0" smtClean="0"/>
                        <a:t>0.03%</a:t>
                      </a:r>
                      <a:endParaRPr lang="en-US" dirty="0"/>
                    </a:p>
                  </a:txBody>
                  <a:tcPr/>
                </a:tc>
              </a:tr>
              <a:tr h="397295">
                <a:tc>
                  <a:txBody>
                    <a:bodyPr/>
                    <a:lstStyle/>
                    <a:p>
                      <a:r>
                        <a:rPr lang="en-US" dirty="0" smtClean="0"/>
                        <a:t>Other gases</a:t>
                      </a:r>
                      <a:endParaRPr lang="en-US" dirty="0"/>
                    </a:p>
                  </a:txBody>
                  <a:tcPr/>
                </a:tc>
                <a:tc>
                  <a:txBody>
                    <a:bodyPr/>
                    <a:lstStyle/>
                    <a:p>
                      <a:r>
                        <a:rPr lang="en-US" dirty="0" smtClean="0"/>
                        <a:t>0.008%</a:t>
                      </a:r>
                      <a:endParaRPr lang="en-US" dirty="0"/>
                    </a:p>
                  </a:txBody>
                  <a:tcPr/>
                </a:tc>
              </a:tr>
            </a:tbl>
          </a:graphicData>
        </a:graphic>
      </p:graphicFrame>
      <p:sp>
        <p:nvSpPr>
          <p:cNvPr id="6" name="Title 1"/>
          <p:cNvSpPr>
            <a:spLocks noGrp="1"/>
          </p:cNvSpPr>
          <p:nvPr>
            <p:ph type="title"/>
          </p:nvPr>
        </p:nvSpPr>
        <p:spPr>
          <a:xfrm>
            <a:off x="1969171" y="340041"/>
            <a:ext cx="4948238" cy="843918"/>
          </a:xfrm>
        </p:spPr>
        <p:txBody>
          <a:bodyPr/>
          <a:lstStyle/>
          <a:p>
            <a:pPr algn="ctr"/>
            <a:r>
              <a:rPr lang="en-US" sz="4000" b="1" dirty="0" smtClean="0"/>
              <a:t>Sample Problem</a:t>
            </a:r>
            <a:endParaRPr lang="en-US" sz="4000" b="1" dirty="0"/>
          </a:p>
        </p:txBody>
      </p:sp>
      <p:sp>
        <p:nvSpPr>
          <p:cNvPr id="8" name="Content Placeholder 2"/>
          <p:cNvSpPr txBox="1">
            <a:spLocks/>
          </p:cNvSpPr>
          <p:nvPr/>
        </p:nvSpPr>
        <p:spPr>
          <a:xfrm>
            <a:off x="298825" y="1449294"/>
            <a:ext cx="4706470" cy="4888525"/>
          </a:xfrm>
          <a:prstGeom prst="rect">
            <a:avLst/>
          </a:prstGeom>
        </p:spPr>
        <p:txBody>
          <a:bodyPr vert="horz" lIns="91440" tIns="45720" rIns="91440" bIns="45720" rtlCol="0">
            <a:normAutofit/>
          </a:bodyPr>
          <a:lstStyle>
            <a:lvl1pPr marL="228600" indent="-228600" algn="l" defTabSz="914400" rtl="0" eaLnBrk="1" latinLnBrk="0" hangingPunct="1">
              <a:spcBef>
                <a:spcPts val="1800"/>
              </a:spcBef>
              <a:buClr>
                <a:schemeClr val="accent1"/>
              </a:buClr>
              <a:buSzPct val="130000"/>
              <a:buFont typeface="Wingdings" pitchFamily="2" charset="2"/>
              <a:buChar char="§"/>
              <a:defRPr sz="1800" kern="1200">
                <a:solidFill>
                  <a:schemeClr val="tx1">
                    <a:lumMod val="75000"/>
                    <a:lumOff val="25000"/>
                  </a:schemeClr>
                </a:solidFill>
                <a:latin typeface="+mn-lt"/>
                <a:ea typeface="+mn-ea"/>
                <a:cs typeface="+mn-cs"/>
              </a:defRPr>
            </a:lvl1pPr>
            <a:lvl2pPr marL="457200" indent="-228600" algn="l" defTabSz="914400" rtl="0" eaLnBrk="1" latinLnBrk="0" hangingPunct="1">
              <a:spcBef>
                <a:spcPts val="600"/>
              </a:spcBef>
              <a:buClr>
                <a:schemeClr val="accent2"/>
              </a:buClr>
              <a:buSzPct val="130000"/>
              <a:buFont typeface="Wingdings" pitchFamily="2" charset="2"/>
              <a:buChar char="§"/>
              <a:defRPr sz="1800" kern="1200">
                <a:solidFill>
                  <a:schemeClr val="tx1">
                    <a:lumMod val="75000"/>
                    <a:lumOff val="25000"/>
                  </a:schemeClr>
                </a:solidFill>
                <a:latin typeface="+mn-lt"/>
                <a:ea typeface="+mn-ea"/>
                <a:cs typeface="+mn-cs"/>
              </a:defRPr>
            </a:lvl2pPr>
            <a:lvl3pPr marL="685800" indent="-228600" algn="l" defTabSz="914400" rtl="0" eaLnBrk="1" latinLnBrk="0" hangingPunct="1">
              <a:spcBef>
                <a:spcPts val="600"/>
              </a:spcBef>
              <a:buClr>
                <a:schemeClr val="accent1"/>
              </a:buClr>
              <a:buSzPct val="130000"/>
              <a:buFont typeface="Wingdings" pitchFamily="2" charset="2"/>
              <a:buChar char="§"/>
              <a:defRPr sz="1800" kern="1200">
                <a:solidFill>
                  <a:schemeClr val="tx1">
                    <a:lumMod val="75000"/>
                    <a:lumOff val="25000"/>
                  </a:schemeClr>
                </a:solidFill>
                <a:latin typeface="+mn-lt"/>
                <a:ea typeface="+mn-ea"/>
                <a:cs typeface="+mn-cs"/>
              </a:defRPr>
            </a:lvl3pPr>
            <a:lvl4pPr marL="914400" indent="-228600" algn="l" defTabSz="914400" rtl="0" eaLnBrk="1" latinLnBrk="0" hangingPunct="1">
              <a:spcBef>
                <a:spcPts val="600"/>
              </a:spcBef>
              <a:buClr>
                <a:schemeClr val="accent2"/>
              </a:buClr>
              <a:buSzPct val="130000"/>
              <a:buFont typeface="Wingdings" pitchFamily="2" charset="2"/>
              <a:buChar char="§"/>
              <a:defRPr sz="1800" kern="1200">
                <a:solidFill>
                  <a:schemeClr val="tx1">
                    <a:lumMod val="75000"/>
                    <a:lumOff val="25000"/>
                  </a:schemeClr>
                </a:solidFill>
                <a:latin typeface="+mn-lt"/>
                <a:ea typeface="+mn-ea"/>
                <a:cs typeface="+mn-cs"/>
              </a:defRPr>
            </a:lvl4pPr>
            <a:lvl5pPr marL="1143000" indent="-228600" algn="l" defTabSz="914400" rtl="0" eaLnBrk="1" latinLnBrk="0" hangingPunct="1">
              <a:spcBef>
                <a:spcPts val="600"/>
              </a:spcBef>
              <a:buClr>
                <a:schemeClr val="accent1"/>
              </a:buClr>
              <a:buSzPct val="130000"/>
              <a:buFont typeface="Wingdings" pitchFamily="2" charset="2"/>
              <a:buChar char="§"/>
              <a:defRPr sz="1800" kern="1200">
                <a:solidFill>
                  <a:schemeClr val="tx1">
                    <a:lumMod val="75000"/>
                    <a:lumOff val="25000"/>
                  </a:schemeClr>
                </a:solidFill>
                <a:latin typeface="+mn-lt"/>
                <a:ea typeface="+mn-ea"/>
                <a:cs typeface="+mn-cs"/>
              </a:defRPr>
            </a:lvl5pPr>
            <a:lvl6pPr marL="1377950" indent="-228600" algn="l" defTabSz="914400" rtl="0" eaLnBrk="1" latinLnBrk="0" hangingPunct="1">
              <a:spcBef>
                <a:spcPct val="20000"/>
              </a:spcBef>
              <a:buClr>
                <a:schemeClr val="accent2"/>
              </a:buClr>
              <a:buSzPct val="130000"/>
              <a:buFont typeface="Wingdings" pitchFamily="2" charset="2"/>
              <a:buChar char="§"/>
              <a:defRPr lang="en-US" sz="1800" kern="1200" dirty="0" smtClean="0">
                <a:solidFill>
                  <a:schemeClr val="tx1">
                    <a:lumMod val="75000"/>
                    <a:lumOff val="25000"/>
                  </a:schemeClr>
                </a:solidFill>
                <a:latin typeface="+mn-lt"/>
                <a:ea typeface="+mn-ea"/>
                <a:cs typeface="+mn-cs"/>
              </a:defRPr>
            </a:lvl6pPr>
            <a:lvl7pPr marL="1603375" indent="-228600" algn="l" defTabSz="914400" rtl="0" eaLnBrk="1" latinLnBrk="0" hangingPunct="1">
              <a:spcBef>
                <a:spcPct val="20000"/>
              </a:spcBef>
              <a:buClr>
                <a:schemeClr val="accent1"/>
              </a:buClr>
              <a:buSzPct val="130000"/>
              <a:buFont typeface="Wingdings" pitchFamily="2" charset="2"/>
              <a:buChar char="§"/>
              <a:defRPr lang="en-US" sz="1800" kern="1200" dirty="0" smtClean="0">
                <a:solidFill>
                  <a:schemeClr val="tx1">
                    <a:lumMod val="75000"/>
                    <a:lumOff val="25000"/>
                  </a:schemeClr>
                </a:solidFill>
                <a:latin typeface="+mn-lt"/>
                <a:ea typeface="+mn-ea"/>
                <a:cs typeface="+mn-cs"/>
              </a:defRPr>
            </a:lvl7pPr>
            <a:lvl8pPr marL="1828800" indent="-227013" algn="l" defTabSz="914400" rtl="0" eaLnBrk="1" latinLnBrk="0" hangingPunct="1">
              <a:spcBef>
                <a:spcPct val="20000"/>
              </a:spcBef>
              <a:buClr>
                <a:schemeClr val="accent2"/>
              </a:buClr>
              <a:buSzPct val="130000"/>
              <a:buFont typeface="Wingdings" pitchFamily="2" charset="2"/>
              <a:buChar char="§"/>
              <a:defRPr lang="en-US" sz="1800" kern="1200" dirty="0" smtClean="0">
                <a:solidFill>
                  <a:schemeClr val="tx1">
                    <a:lumMod val="75000"/>
                    <a:lumOff val="25000"/>
                  </a:schemeClr>
                </a:solidFill>
                <a:latin typeface="+mn-lt"/>
                <a:ea typeface="+mn-ea"/>
                <a:cs typeface="+mn-cs"/>
              </a:defRPr>
            </a:lvl8pPr>
            <a:lvl9pPr marL="2055813" indent="-227013" algn="l" defTabSz="914400" rtl="0" eaLnBrk="1" latinLnBrk="0" hangingPunct="1">
              <a:spcBef>
                <a:spcPct val="20000"/>
              </a:spcBef>
              <a:buClr>
                <a:schemeClr val="accent1"/>
              </a:buClr>
              <a:buSzPct val="130000"/>
              <a:buFont typeface="Wingdings" pitchFamily="2" charset="2"/>
              <a:buChar char="§"/>
              <a:defRPr lang="en-US" sz="1800" kern="1200" dirty="0">
                <a:solidFill>
                  <a:schemeClr val="tx1">
                    <a:lumMod val="75000"/>
                    <a:lumOff val="25000"/>
                  </a:schemeClr>
                </a:solidFill>
                <a:latin typeface="+mn-lt"/>
                <a:ea typeface="+mn-ea"/>
                <a:cs typeface="+mn-cs"/>
              </a:defRPr>
            </a:lvl9pPr>
          </a:lstStyle>
          <a:p>
            <a:r>
              <a:rPr lang="en-US" sz="2500" dirty="0" smtClean="0"/>
              <a:t>What is the pressure contribution of Nitrogen on a very dry day when the barometer read 0.98atm?</a:t>
            </a:r>
          </a:p>
          <a:p>
            <a:endParaRPr lang="en-US" sz="2500" dirty="0"/>
          </a:p>
        </p:txBody>
      </p:sp>
    </p:spTree>
    <p:extLst>
      <p:ext uri="{BB962C8B-B14F-4D97-AF65-F5344CB8AC3E}">
        <p14:creationId xmlns:p14="http://schemas.microsoft.com/office/powerpoint/2010/main" val="442012051"/>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 name="Content Placeholder 1"/>
          <p:cNvGraphicFramePr>
            <a:graphicFrameLocks noGrp="1"/>
          </p:cNvGraphicFramePr>
          <p:nvPr>
            <p:ph idx="1"/>
            <p:extLst>
              <p:ext uri="{D42A27DB-BD31-4B8C-83A1-F6EECF244321}">
                <p14:modId xmlns:p14="http://schemas.microsoft.com/office/powerpoint/2010/main" val="3266521469"/>
              </p:ext>
            </p:extLst>
          </p:nvPr>
        </p:nvGraphicFramePr>
        <p:xfrm>
          <a:off x="5303278" y="2000810"/>
          <a:ext cx="3661428" cy="2383770"/>
        </p:xfrm>
        <a:graphic>
          <a:graphicData uri="http://schemas.openxmlformats.org/drawingml/2006/table">
            <a:tbl>
              <a:tblPr firstRow="1" bandRow="1">
                <a:tableStyleId>{5C22544A-7EE6-4342-B048-85BDC9FD1C3A}</a:tableStyleId>
              </a:tblPr>
              <a:tblGrid>
                <a:gridCol w="1830714"/>
                <a:gridCol w="1830714"/>
              </a:tblGrid>
              <a:tr h="397295">
                <a:tc>
                  <a:txBody>
                    <a:bodyPr/>
                    <a:lstStyle/>
                    <a:p>
                      <a:r>
                        <a:rPr lang="en-US" dirty="0" smtClean="0"/>
                        <a:t>Components</a:t>
                      </a:r>
                      <a:endParaRPr lang="en-US" dirty="0"/>
                    </a:p>
                  </a:txBody>
                  <a:tcPr/>
                </a:tc>
                <a:tc>
                  <a:txBody>
                    <a:bodyPr/>
                    <a:lstStyle/>
                    <a:p>
                      <a:r>
                        <a:rPr lang="en-US" dirty="0" smtClean="0"/>
                        <a:t>Percentage</a:t>
                      </a:r>
                      <a:endParaRPr lang="en-US" dirty="0"/>
                    </a:p>
                  </a:txBody>
                  <a:tcPr/>
                </a:tc>
              </a:tr>
              <a:tr h="397295">
                <a:tc>
                  <a:txBody>
                    <a:bodyPr/>
                    <a:lstStyle/>
                    <a:p>
                      <a:r>
                        <a:rPr lang="en-US" dirty="0" smtClean="0"/>
                        <a:t>Nitrogen</a:t>
                      </a:r>
                      <a:endParaRPr lang="en-US" dirty="0"/>
                    </a:p>
                  </a:txBody>
                  <a:tcPr/>
                </a:tc>
                <a:tc>
                  <a:txBody>
                    <a:bodyPr/>
                    <a:lstStyle/>
                    <a:p>
                      <a:r>
                        <a:rPr lang="en-US" dirty="0" smtClean="0"/>
                        <a:t>79%</a:t>
                      </a:r>
                      <a:endParaRPr lang="en-US" dirty="0"/>
                    </a:p>
                  </a:txBody>
                  <a:tcPr/>
                </a:tc>
              </a:tr>
              <a:tr h="397295">
                <a:tc>
                  <a:txBody>
                    <a:bodyPr/>
                    <a:lstStyle/>
                    <a:p>
                      <a:r>
                        <a:rPr lang="en-US" dirty="0" smtClean="0"/>
                        <a:t>Oxygen</a:t>
                      </a:r>
                      <a:endParaRPr lang="en-US" dirty="0"/>
                    </a:p>
                  </a:txBody>
                  <a:tcPr/>
                </a:tc>
                <a:tc>
                  <a:txBody>
                    <a:bodyPr/>
                    <a:lstStyle/>
                    <a:p>
                      <a:r>
                        <a:rPr lang="en-US" dirty="0" smtClean="0"/>
                        <a:t>21%</a:t>
                      </a:r>
                      <a:endParaRPr lang="en-US" dirty="0"/>
                    </a:p>
                  </a:txBody>
                  <a:tcPr/>
                </a:tc>
              </a:tr>
              <a:tr h="397295">
                <a:tc>
                  <a:txBody>
                    <a:bodyPr/>
                    <a:lstStyle/>
                    <a:p>
                      <a:r>
                        <a:rPr lang="en-US" dirty="0" smtClean="0"/>
                        <a:t>Argon</a:t>
                      </a:r>
                      <a:endParaRPr lang="en-US" dirty="0"/>
                    </a:p>
                  </a:txBody>
                  <a:tcPr/>
                </a:tc>
                <a:tc>
                  <a:txBody>
                    <a:bodyPr/>
                    <a:lstStyle/>
                    <a:p>
                      <a:r>
                        <a:rPr lang="en-US" dirty="0" smtClean="0"/>
                        <a:t>1%</a:t>
                      </a:r>
                      <a:endParaRPr lang="en-US" dirty="0"/>
                    </a:p>
                  </a:txBody>
                  <a:tcPr/>
                </a:tc>
              </a:tr>
              <a:tr h="397295">
                <a:tc>
                  <a:txBody>
                    <a:bodyPr/>
                    <a:lstStyle/>
                    <a:p>
                      <a:r>
                        <a:rPr lang="en-US" dirty="0" smtClean="0"/>
                        <a:t>Carbon Dioxide</a:t>
                      </a:r>
                      <a:endParaRPr lang="en-US" dirty="0"/>
                    </a:p>
                  </a:txBody>
                  <a:tcPr/>
                </a:tc>
                <a:tc>
                  <a:txBody>
                    <a:bodyPr/>
                    <a:lstStyle/>
                    <a:p>
                      <a:r>
                        <a:rPr lang="en-US" dirty="0" smtClean="0"/>
                        <a:t>0.03%</a:t>
                      </a:r>
                      <a:endParaRPr lang="en-US" dirty="0"/>
                    </a:p>
                  </a:txBody>
                  <a:tcPr/>
                </a:tc>
              </a:tr>
              <a:tr h="397295">
                <a:tc>
                  <a:txBody>
                    <a:bodyPr/>
                    <a:lstStyle/>
                    <a:p>
                      <a:r>
                        <a:rPr lang="en-US" dirty="0" smtClean="0"/>
                        <a:t>Other gases</a:t>
                      </a:r>
                      <a:endParaRPr lang="en-US" dirty="0"/>
                    </a:p>
                  </a:txBody>
                  <a:tcPr/>
                </a:tc>
                <a:tc>
                  <a:txBody>
                    <a:bodyPr/>
                    <a:lstStyle/>
                    <a:p>
                      <a:r>
                        <a:rPr lang="en-US" dirty="0" smtClean="0"/>
                        <a:t>0.008%</a:t>
                      </a:r>
                      <a:endParaRPr lang="en-US" dirty="0"/>
                    </a:p>
                  </a:txBody>
                  <a:tcPr/>
                </a:tc>
              </a:tr>
            </a:tbl>
          </a:graphicData>
        </a:graphic>
      </p:graphicFrame>
      <p:sp>
        <p:nvSpPr>
          <p:cNvPr id="6" name="Title 1"/>
          <p:cNvSpPr>
            <a:spLocks noGrp="1"/>
          </p:cNvSpPr>
          <p:nvPr>
            <p:ph type="title"/>
          </p:nvPr>
        </p:nvSpPr>
        <p:spPr>
          <a:xfrm>
            <a:off x="1969171" y="340041"/>
            <a:ext cx="4948238" cy="843918"/>
          </a:xfrm>
        </p:spPr>
        <p:txBody>
          <a:bodyPr/>
          <a:lstStyle/>
          <a:p>
            <a:pPr algn="ctr"/>
            <a:r>
              <a:rPr lang="en-US" sz="4000" b="1" dirty="0" smtClean="0"/>
              <a:t>Sample Problem</a:t>
            </a:r>
            <a:endParaRPr lang="en-US" sz="4000" b="1" dirty="0"/>
          </a:p>
        </p:txBody>
      </p:sp>
      <p:sp>
        <p:nvSpPr>
          <p:cNvPr id="8" name="Content Placeholder 2"/>
          <p:cNvSpPr txBox="1">
            <a:spLocks/>
          </p:cNvSpPr>
          <p:nvPr/>
        </p:nvSpPr>
        <p:spPr>
          <a:xfrm>
            <a:off x="298825" y="1449294"/>
            <a:ext cx="4706470" cy="4888525"/>
          </a:xfrm>
          <a:prstGeom prst="rect">
            <a:avLst/>
          </a:prstGeom>
        </p:spPr>
        <p:txBody>
          <a:bodyPr vert="horz" lIns="91440" tIns="45720" rIns="91440" bIns="45720" rtlCol="0">
            <a:normAutofit/>
          </a:bodyPr>
          <a:lstStyle>
            <a:lvl1pPr marL="228600" indent="-228600" algn="l" defTabSz="914400" rtl="0" eaLnBrk="1" latinLnBrk="0" hangingPunct="1">
              <a:spcBef>
                <a:spcPts val="1800"/>
              </a:spcBef>
              <a:buClr>
                <a:schemeClr val="accent1"/>
              </a:buClr>
              <a:buSzPct val="130000"/>
              <a:buFont typeface="Wingdings" pitchFamily="2" charset="2"/>
              <a:buChar char="§"/>
              <a:defRPr sz="1800" kern="1200">
                <a:solidFill>
                  <a:schemeClr val="tx1">
                    <a:lumMod val="75000"/>
                    <a:lumOff val="25000"/>
                  </a:schemeClr>
                </a:solidFill>
                <a:latin typeface="+mn-lt"/>
                <a:ea typeface="+mn-ea"/>
                <a:cs typeface="+mn-cs"/>
              </a:defRPr>
            </a:lvl1pPr>
            <a:lvl2pPr marL="457200" indent="-228600" algn="l" defTabSz="914400" rtl="0" eaLnBrk="1" latinLnBrk="0" hangingPunct="1">
              <a:spcBef>
                <a:spcPts val="600"/>
              </a:spcBef>
              <a:buClr>
                <a:schemeClr val="accent2"/>
              </a:buClr>
              <a:buSzPct val="130000"/>
              <a:buFont typeface="Wingdings" pitchFamily="2" charset="2"/>
              <a:buChar char="§"/>
              <a:defRPr sz="1800" kern="1200">
                <a:solidFill>
                  <a:schemeClr val="tx1">
                    <a:lumMod val="75000"/>
                    <a:lumOff val="25000"/>
                  </a:schemeClr>
                </a:solidFill>
                <a:latin typeface="+mn-lt"/>
                <a:ea typeface="+mn-ea"/>
                <a:cs typeface="+mn-cs"/>
              </a:defRPr>
            </a:lvl2pPr>
            <a:lvl3pPr marL="685800" indent="-228600" algn="l" defTabSz="914400" rtl="0" eaLnBrk="1" latinLnBrk="0" hangingPunct="1">
              <a:spcBef>
                <a:spcPts val="600"/>
              </a:spcBef>
              <a:buClr>
                <a:schemeClr val="accent1"/>
              </a:buClr>
              <a:buSzPct val="130000"/>
              <a:buFont typeface="Wingdings" pitchFamily="2" charset="2"/>
              <a:buChar char="§"/>
              <a:defRPr sz="1800" kern="1200">
                <a:solidFill>
                  <a:schemeClr val="tx1">
                    <a:lumMod val="75000"/>
                    <a:lumOff val="25000"/>
                  </a:schemeClr>
                </a:solidFill>
                <a:latin typeface="+mn-lt"/>
                <a:ea typeface="+mn-ea"/>
                <a:cs typeface="+mn-cs"/>
              </a:defRPr>
            </a:lvl3pPr>
            <a:lvl4pPr marL="914400" indent="-228600" algn="l" defTabSz="914400" rtl="0" eaLnBrk="1" latinLnBrk="0" hangingPunct="1">
              <a:spcBef>
                <a:spcPts val="600"/>
              </a:spcBef>
              <a:buClr>
                <a:schemeClr val="accent2"/>
              </a:buClr>
              <a:buSzPct val="130000"/>
              <a:buFont typeface="Wingdings" pitchFamily="2" charset="2"/>
              <a:buChar char="§"/>
              <a:defRPr sz="1800" kern="1200">
                <a:solidFill>
                  <a:schemeClr val="tx1">
                    <a:lumMod val="75000"/>
                    <a:lumOff val="25000"/>
                  </a:schemeClr>
                </a:solidFill>
                <a:latin typeface="+mn-lt"/>
                <a:ea typeface="+mn-ea"/>
                <a:cs typeface="+mn-cs"/>
              </a:defRPr>
            </a:lvl4pPr>
            <a:lvl5pPr marL="1143000" indent="-228600" algn="l" defTabSz="914400" rtl="0" eaLnBrk="1" latinLnBrk="0" hangingPunct="1">
              <a:spcBef>
                <a:spcPts val="600"/>
              </a:spcBef>
              <a:buClr>
                <a:schemeClr val="accent1"/>
              </a:buClr>
              <a:buSzPct val="130000"/>
              <a:buFont typeface="Wingdings" pitchFamily="2" charset="2"/>
              <a:buChar char="§"/>
              <a:defRPr sz="1800" kern="1200">
                <a:solidFill>
                  <a:schemeClr val="tx1">
                    <a:lumMod val="75000"/>
                    <a:lumOff val="25000"/>
                  </a:schemeClr>
                </a:solidFill>
                <a:latin typeface="+mn-lt"/>
                <a:ea typeface="+mn-ea"/>
                <a:cs typeface="+mn-cs"/>
              </a:defRPr>
            </a:lvl5pPr>
            <a:lvl6pPr marL="1377950" indent="-228600" algn="l" defTabSz="914400" rtl="0" eaLnBrk="1" latinLnBrk="0" hangingPunct="1">
              <a:spcBef>
                <a:spcPct val="20000"/>
              </a:spcBef>
              <a:buClr>
                <a:schemeClr val="accent2"/>
              </a:buClr>
              <a:buSzPct val="130000"/>
              <a:buFont typeface="Wingdings" pitchFamily="2" charset="2"/>
              <a:buChar char="§"/>
              <a:defRPr lang="en-US" sz="1800" kern="1200" dirty="0" smtClean="0">
                <a:solidFill>
                  <a:schemeClr val="tx1">
                    <a:lumMod val="75000"/>
                    <a:lumOff val="25000"/>
                  </a:schemeClr>
                </a:solidFill>
                <a:latin typeface="+mn-lt"/>
                <a:ea typeface="+mn-ea"/>
                <a:cs typeface="+mn-cs"/>
              </a:defRPr>
            </a:lvl6pPr>
            <a:lvl7pPr marL="1603375" indent="-228600" algn="l" defTabSz="914400" rtl="0" eaLnBrk="1" latinLnBrk="0" hangingPunct="1">
              <a:spcBef>
                <a:spcPct val="20000"/>
              </a:spcBef>
              <a:buClr>
                <a:schemeClr val="accent1"/>
              </a:buClr>
              <a:buSzPct val="130000"/>
              <a:buFont typeface="Wingdings" pitchFamily="2" charset="2"/>
              <a:buChar char="§"/>
              <a:defRPr lang="en-US" sz="1800" kern="1200" dirty="0" smtClean="0">
                <a:solidFill>
                  <a:schemeClr val="tx1">
                    <a:lumMod val="75000"/>
                    <a:lumOff val="25000"/>
                  </a:schemeClr>
                </a:solidFill>
                <a:latin typeface="+mn-lt"/>
                <a:ea typeface="+mn-ea"/>
                <a:cs typeface="+mn-cs"/>
              </a:defRPr>
            </a:lvl7pPr>
            <a:lvl8pPr marL="1828800" indent="-227013" algn="l" defTabSz="914400" rtl="0" eaLnBrk="1" latinLnBrk="0" hangingPunct="1">
              <a:spcBef>
                <a:spcPct val="20000"/>
              </a:spcBef>
              <a:buClr>
                <a:schemeClr val="accent2"/>
              </a:buClr>
              <a:buSzPct val="130000"/>
              <a:buFont typeface="Wingdings" pitchFamily="2" charset="2"/>
              <a:buChar char="§"/>
              <a:defRPr lang="en-US" sz="1800" kern="1200" dirty="0" smtClean="0">
                <a:solidFill>
                  <a:schemeClr val="tx1">
                    <a:lumMod val="75000"/>
                    <a:lumOff val="25000"/>
                  </a:schemeClr>
                </a:solidFill>
                <a:latin typeface="+mn-lt"/>
                <a:ea typeface="+mn-ea"/>
                <a:cs typeface="+mn-cs"/>
              </a:defRPr>
            </a:lvl8pPr>
            <a:lvl9pPr marL="2055813" indent="-227013" algn="l" defTabSz="914400" rtl="0" eaLnBrk="1" latinLnBrk="0" hangingPunct="1">
              <a:spcBef>
                <a:spcPct val="20000"/>
              </a:spcBef>
              <a:buClr>
                <a:schemeClr val="accent1"/>
              </a:buClr>
              <a:buSzPct val="130000"/>
              <a:buFont typeface="Wingdings" pitchFamily="2" charset="2"/>
              <a:buChar char="§"/>
              <a:defRPr lang="en-US" sz="1800" kern="1200" dirty="0">
                <a:solidFill>
                  <a:schemeClr val="tx1">
                    <a:lumMod val="75000"/>
                    <a:lumOff val="25000"/>
                  </a:schemeClr>
                </a:solidFill>
                <a:latin typeface="+mn-lt"/>
                <a:ea typeface="+mn-ea"/>
                <a:cs typeface="+mn-cs"/>
              </a:defRPr>
            </a:lvl9pPr>
          </a:lstStyle>
          <a:p>
            <a:r>
              <a:rPr lang="en-US" sz="2500" dirty="0" smtClean="0"/>
              <a:t>What is the pressure contribution of Nitrogen on a very dry day when the barometer read 0.98atm?</a:t>
            </a:r>
          </a:p>
          <a:p>
            <a:r>
              <a:rPr lang="en-US" sz="2500" b="1" dirty="0" smtClean="0"/>
              <a:t>Solution:</a:t>
            </a:r>
          </a:p>
          <a:p>
            <a:pPr marL="0" indent="0">
              <a:buNone/>
            </a:pPr>
            <a:r>
              <a:rPr lang="en-US" sz="2500" dirty="0" smtClean="0"/>
              <a:t>	</a:t>
            </a:r>
          </a:p>
          <a:p>
            <a:pPr marL="0" indent="0">
              <a:buNone/>
            </a:pPr>
            <a:endParaRPr lang="en-US" sz="2500" dirty="0"/>
          </a:p>
          <a:p>
            <a:pPr marL="0" indent="0">
              <a:buNone/>
            </a:pPr>
            <a:r>
              <a:rPr lang="en-US" sz="2500" dirty="0" smtClean="0"/>
              <a:t>= (79%/100) x 0.98atm</a:t>
            </a:r>
          </a:p>
          <a:p>
            <a:pPr marL="0" indent="0">
              <a:buNone/>
            </a:pPr>
            <a:r>
              <a:rPr lang="en-US" sz="2500" dirty="0" smtClean="0"/>
              <a:t>= 0.77atm</a:t>
            </a:r>
          </a:p>
          <a:p>
            <a:endParaRPr lang="en-US" sz="2500" dirty="0"/>
          </a:p>
        </p:txBody>
      </p:sp>
      <p:graphicFrame>
        <p:nvGraphicFramePr>
          <p:cNvPr id="3" name="Object 2"/>
          <p:cNvGraphicFramePr>
            <a:graphicFrameLocks noChangeAspect="1"/>
          </p:cNvGraphicFramePr>
          <p:nvPr>
            <p:extLst>
              <p:ext uri="{D42A27DB-BD31-4B8C-83A1-F6EECF244321}">
                <p14:modId xmlns:p14="http://schemas.microsoft.com/office/powerpoint/2010/main" val="112245296"/>
              </p:ext>
            </p:extLst>
          </p:nvPr>
        </p:nvGraphicFramePr>
        <p:xfrm>
          <a:off x="672352" y="3814855"/>
          <a:ext cx="1030942" cy="863762"/>
        </p:xfrm>
        <a:graphic>
          <a:graphicData uri="http://schemas.openxmlformats.org/presentationml/2006/ole">
            <mc:AlternateContent xmlns:mc="http://schemas.openxmlformats.org/markup-compatibility/2006">
              <mc:Choice xmlns:v="urn:schemas-microsoft-com:vml" Requires="v">
                <p:oleObj spid="_x0000_s3117" name="Equation" r:id="rId3" imgW="469900" imgH="393700" progId="Equation.3">
                  <p:embed/>
                </p:oleObj>
              </mc:Choice>
              <mc:Fallback>
                <p:oleObj name="Equation" r:id="rId3" imgW="469900" imgH="393700" progId="Equation.3">
                  <p:embed/>
                  <p:pic>
                    <p:nvPicPr>
                      <p:cNvPr id="0" name=""/>
                      <p:cNvPicPr/>
                      <p:nvPr/>
                    </p:nvPicPr>
                    <p:blipFill>
                      <a:blip r:embed="rId4"/>
                      <a:stretch>
                        <a:fillRect/>
                      </a:stretch>
                    </p:blipFill>
                    <p:spPr>
                      <a:xfrm>
                        <a:off x="672352" y="3814855"/>
                        <a:ext cx="1030942" cy="863762"/>
                      </a:xfrm>
                      <a:prstGeom prst="rect">
                        <a:avLst/>
                      </a:prstGeom>
                    </p:spPr>
                  </p:pic>
                </p:oleObj>
              </mc:Fallback>
            </mc:AlternateContent>
          </a:graphicData>
        </a:graphic>
      </p:graphicFrame>
      <p:sp>
        <p:nvSpPr>
          <p:cNvPr id="4" name="TextBox 3"/>
          <p:cNvSpPr txBox="1"/>
          <p:nvPr/>
        </p:nvSpPr>
        <p:spPr>
          <a:xfrm>
            <a:off x="1703294" y="4045130"/>
            <a:ext cx="3331882" cy="369332"/>
          </a:xfrm>
          <a:prstGeom prst="rect">
            <a:avLst/>
          </a:prstGeom>
          <a:noFill/>
        </p:spPr>
        <p:txBody>
          <a:bodyPr wrap="square" rtlCol="0">
            <a:spAutoFit/>
          </a:bodyPr>
          <a:lstStyle/>
          <a:p>
            <a:r>
              <a:rPr lang="en-US" dirty="0" smtClean="0"/>
              <a:t>Total Atmospheric pressure</a:t>
            </a:r>
            <a:endParaRPr lang="en-US" dirty="0"/>
          </a:p>
        </p:txBody>
      </p:sp>
    </p:spTree>
    <p:extLst>
      <p:ext uri="{BB962C8B-B14F-4D97-AF65-F5344CB8AC3E}">
        <p14:creationId xmlns:p14="http://schemas.microsoft.com/office/powerpoint/2010/main" val="2963463837"/>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1521" y="1919769"/>
            <a:ext cx="7704081" cy="4418050"/>
          </a:xfrm>
        </p:spPr>
        <p:txBody>
          <a:bodyPr>
            <a:normAutofit/>
          </a:bodyPr>
          <a:lstStyle/>
          <a:p>
            <a:r>
              <a:rPr lang="en-US" sz="2500" b="1" dirty="0" smtClean="0"/>
              <a:t>HOMEWORK: #22, 23, 24</a:t>
            </a:r>
            <a:endParaRPr lang="en-US" sz="2500" b="1" dirty="0"/>
          </a:p>
        </p:txBody>
      </p:sp>
      <p:sp>
        <p:nvSpPr>
          <p:cNvPr id="6" name="Title 1"/>
          <p:cNvSpPr>
            <a:spLocks noGrp="1"/>
          </p:cNvSpPr>
          <p:nvPr>
            <p:ph type="title"/>
          </p:nvPr>
        </p:nvSpPr>
        <p:spPr>
          <a:xfrm>
            <a:off x="1969171" y="467184"/>
            <a:ext cx="4948238" cy="1138734"/>
          </a:xfrm>
        </p:spPr>
        <p:txBody>
          <a:bodyPr/>
          <a:lstStyle/>
          <a:p>
            <a:pPr algn="ctr"/>
            <a:r>
              <a:rPr lang="en-US" sz="4000" b="1" dirty="0" smtClean="0"/>
              <a:t>Sample Problem</a:t>
            </a:r>
            <a:endParaRPr lang="en-US" sz="4000" b="1" dirty="0"/>
          </a:p>
        </p:txBody>
      </p:sp>
    </p:spTree>
    <p:extLst>
      <p:ext uri="{BB962C8B-B14F-4D97-AF65-F5344CB8AC3E}">
        <p14:creationId xmlns:p14="http://schemas.microsoft.com/office/powerpoint/2010/main" val="1556866224"/>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400" b="1" dirty="0" smtClean="0"/>
              <a:t>Lesson #4</a:t>
            </a:r>
            <a:endParaRPr lang="en-US" sz="3400" b="1" dirty="0"/>
          </a:p>
        </p:txBody>
      </p:sp>
      <p:sp>
        <p:nvSpPr>
          <p:cNvPr id="3" name="Content Placeholder 2"/>
          <p:cNvSpPr>
            <a:spLocks noGrp="1"/>
          </p:cNvSpPr>
          <p:nvPr>
            <p:ph idx="1"/>
          </p:nvPr>
        </p:nvSpPr>
        <p:spPr/>
        <p:txBody>
          <a:bodyPr>
            <a:normAutofit/>
          </a:bodyPr>
          <a:lstStyle/>
          <a:p>
            <a:r>
              <a:rPr lang="en-US" sz="2500" dirty="0" smtClean="0"/>
              <a:t>Avogadro’s principle</a:t>
            </a:r>
          </a:p>
          <a:p>
            <a:r>
              <a:rPr lang="en-US" sz="2500" dirty="0" smtClean="0"/>
              <a:t>Ideal gas law</a:t>
            </a:r>
          </a:p>
          <a:p>
            <a:r>
              <a:rPr lang="en-US" sz="2500" dirty="0" smtClean="0"/>
              <a:t>Coke bottle activity/GIZMO</a:t>
            </a:r>
            <a:endParaRPr lang="en-US" sz="2500" dirty="0"/>
          </a:p>
        </p:txBody>
      </p:sp>
    </p:spTree>
    <p:extLst>
      <p:ext uri="{BB962C8B-B14F-4D97-AF65-F5344CB8AC3E}">
        <p14:creationId xmlns:p14="http://schemas.microsoft.com/office/powerpoint/2010/main" val="377450652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2858" y="982638"/>
            <a:ext cx="1952511" cy="1915006"/>
          </a:xfrm>
        </p:spPr>
        <p:txBody>
          <a:bodyPr/>
          <a:lstStyle/>
          <a:p>
            <a:r>
              <a:rPr lang="en-US" dirty="0" smtClean="0"/>
              <a:t>Unit Mind Map Overview</a:t>
            </a:r>
            <a:endParaRPr lang="en-US" dirty="0"/>
          </a:p>
        </p:txBody>
      </p:sp>
      <p:graphicFrame>
        <p:nvGraphicFramePr>
          <p:cNvPr id="3" name="Object 2"/>
          <p:cNvGraphicFramePr>
            <a:graphicFrameLocks noChangeAspect="1"/>
          </p:cNvGraphicFramePr>
          <p:nvPr>
            <p:extLst>
              <p:ext uri="{D42A27DB-BD31-4B8C-83A1-F6EECF244321}">
                <p14:modId xmlns:p14="http://schemas.microsoft.com/office/powerpoint/2010/main" val="2825709869"/>
              </p:ext>
            </p:extLst>
          </p:nvPr>
        </p:nvGraphicFramePr>
        <p:xfrm>
          <a:off x="1737196" y="0"/>
          <a:ext cx="7309896" cy="6807200"/>
        </p:xfrm>
        <a:graphic>
          <a:graphicData uri="http://schemas.openxmlformats.org/presentationml/2006/ole">
            <mc:AlternateContent xmlns:mc="http://schemas.openxmlformats.org/markup-compatibility/2006">
              <mc:Choice xmlns:v="urn:schemas-microsoft-com:vml" Requires="v">
                <p:oleObj spid="_x0000_s6181" name="Document" r:id="rId3" imgW="6553200" imgH="6756400" progId="Word.Document.12">
                  <p:embed/>
                </p:oleObj>
              </mc:Choice>
              <mc:Fallback>
                <p:oleObj name="Document" r:id="rId3" imgW="6553200" imgH="6756400" progId="Word.Document.12">
                  <p:embed/>
                  <p:pic>
                    <p:nvPicPr>
                      <p:cNvPr id="0" name=""/>
                      <p:cNvPicPr/>
                      <p:nvPr/>
                    </p:nvPicPr>
                    <p:blipFill>
                      <a:blip r:embed="rId4"/>
                      <a:stretch>
                        <a:fillRect/>
                      </a:stretch>
                    </p:blipFill>
                    <p:spPr>
                      <a:xfrm>
                        <a:off x="1737196" y="0"/>
                        <a:ext cx="7309896" cy="6807200"/>
                      </a:xfrm>
                      <a:prstGeom prst="rect">
                        <a:avLst/>
                      </a:prstGeom>
                    </p:spPr>
                  </p:pic>
                </p:oleObj>
              </mc:Fallback>
            </mc:AlternateContent>
          </a:graphicData>
        </a:graphic>
      </p:graphicFrame>
    </p:spTree>
    <p:extLst>
      <p:ext uri="{BB962C8B-B14F-4D97-AF65-F5344CB8AC3E}">
        <p14:creationId xmlns:p14="http://schemas.microsoft.com/office/powerpoint/2010/main" val="1279390123"/>
      </p:ext>
    </p:extLst>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1521" y="1919769"/>
            <a:ext cx="7704081" cy="4418050"/>
          </a:xfrm>
        </p:spPr>
        <p:txBody>
          <a:bodyPr/>
          <a:lstStyle/>
          <a:p>
            <a:r>
              <a:rPr lang="en-US" sz="3000" dirty="0" smtClean="0"/>
              <a:t>Boyle’s Law</a:t>
            </a:r>
          </a:p>
          <a:p>
            <a:r>
              <a:rPr lang="en-US" sz="3000" dirty="0" smtClean="0"/>
              <a:t>Charles’ Law</a:t>
            </a:r>
          </a:p>
          <a:p>
            <a:r>
              <a:rPr lang="en-US" sz="3000" dirty="0" smtClean="0"/>
              <a:t>Gay-Lussac’s Law</a:t>
            </a:r>
          </a:p>
          <a:p>
            <a:r>
              <a:rPr lang="en-US" sz="3000" dirty="0"/>
              <a:t>Dalton’s law of partial pressures</a:t>
            </a:r>
          </a:p>
          <a:p>
            <a:r>
              <a:rPr lang="en-US" sz="3000" dirty="0" smtClean="0"/>
              <a:t>Avogadro’s </a:t>
            </a:r>
            <a:r>
              <a:rPr lang="en-US" sz="3000" dirty="0"/>
              <a:t>Law</a:t>
            </a:r>
          </a:p>
          <a:p>
            <a:r>
              <a:rPr lang="en-US" sz="3000" dirty="0" smtClean="0"/>
              <a:t>Ideal gas law</a:t>
            </a:r>
          </a:p>
          <a:p>
            <a:endParaRPr lang="en-US" dirty="0" smtClean="0"/>
          </a:p>
        </p:txBody>
      </p:sp>
      <p:sp>
        <p:nvSpPr>
          <p:cNvPr id="6" name="Title 1"/>
          <p:cNvSpPr>
            <a:spLocks noGrp="1"/>
          </p:cNvSpPr>
          <p:nvPr>
            <p:ph type="title"/>
          </p:nvPr>
        </p:nvSpPr>
        <p:spPr>
          <a:xfrm>
            <a:off x="1969171" y="467184"/>
            <a:ext cx="4948238" cy="1138734"/>
          </a:xfrm>
        </p:spPr>
        <p:txBody>
          <a:bodyPr/>
          <a:lstStyle/>
          <a:p>
            <a:pPr algn="ctr"/>
            <a:r>
              <a:rPr lang="en-US" sz="4000" b="1" dirty="0" smtClean="0"/>
              <a:t>Gas laws</a:t>
            </a:r>
            <a:endParaRPr lang="en-US" sz="4000" b="1" dirty="0"/>
          </a:p>
        </p:txBody>
      </p:sp>
    </p:spTree>
    <p:extLst>
      <p:ext uri="{BB962C8B-B14F-4D97-AF65-F5344CB8AC3E}">
        <p14:creationId xmlns:p14="http://schemas.microsoft.com/office/powerpoint/2010/main" val="684268341"/>
      </p:ext>
    </p:extLst>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1521" y="1919769"/>
            <a:ext cx="7704081" cy="4418050"/>
          </a:xfrm>
        </p:spPr>
        <p:txBody>
          <a:bodyPr/>
          <a:lstStyle/>
          <a:p>
            <a:r>
              <a:rPr lang="en-US" sz="3000" dirty="0" smtClean="0"/>
              <a:t>Boyle’s Law</a:t>
            </a:r>
          </a:p>
          <a:p>
            <a:r>
              <a:rPr lang="en-US" sz="3000" dirty="0" smtClean="0"/>
              <a:t>Charles’ Law</a:t>
            </a:r>
          </a:p>
          <a:p>
            <a:r>
              <a:rPr lang="en-US" sz="3000" dirty="0" smtClean="0"/>
              <a:t>Gay-Lussac’s Law</a:t>
            </a:r>
          </a:p>
          <a:p>
            <a:r>
              <a:rPr lang="en-US" sz="3000" dirty="0"/>
              <a:t>Dalton’s law of partial pressures</a:t>
            </a:r>
          </a:p>
          <a:p>
            <a:r>
              <a:rPr lang="en-US" sz="3200" b="1" dirty="0" smtClean="0"/>
              <a:t>Avogadro’s </a:t>
            </a:r>
            <a:r>
              <a:rPr lang="en-US" sz="3200" b="1" dirty="0"/>
              <a:t>Law</a:t>
            </a:r>
          </a:p>
          <a:p>
            <a:r>
              <a:rPr lang="en-US" sz="3000" dirty="0" smtClean="0"/>
              <a:t>Ideal gas law</a:t>
            </a:r>
          </a:p>
          <a:p>
            <a:endParaRPr lang="en-US" dirty="0" smtClean="0"/>
          </a:p>
        </p:txBody>
      </p:sp>
      <p:sp>
        <p:nvSpPr>
          <p:cNvPr id="6" name="Title 1"/>
          <p:cNvSpPr>
            <a:spLocks noGrp="1"/>
          </p:cNvSpPr>
          <p:nvPr>
            <p:ph type="title"/>
          </p:nvPr>
        </p:nvSpPr>
        <p:spPr>
          <a:xfrm>
            <a:off x="1969171" y="467184"/>
            <a:ext cx="4948238" cy="1138734"/>
          </a:xfrm>
        </p:spPr>
        <p:txBody>
          <a:bodyPr/>
          <a:lstStyle/>
          <a:p>
            <a:pPr algn="ctr"/>
            <a:r>
              <a:rPr lang="en-US" sz="4000" b="1" dirty="0" smtClean="0"/>
              <a:t>Gas laws</a:t>
            </a:r>
            <a:endParaRPr lang="en-US" sz="4000" b="1" dirty="0"/>
          </a:p>
        </p:txBody>
      </p:sp>
    </p:spTree>
    <p:extLst>
      <p:ext uri="{BB962C8B-B14F-4D97-AF65-F5344CB8AC3E}">
        <p14:creationId xmlns:p14="http://schemas.microsoft.com/office/powerpoint/2010/main" val="1231173114"/>
      </p:ext>
    </p:extLst>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1521" y="1919769"/>
            <a:ext cx="7704081" cy="4418050"/>
          </a:xfrm>
        </p:spPr>
        <p:txBody>
          <a:bodyPr/>
          <a:lstStyle/>
          <a:p>
            <a:r>
              <a:rPr lang="en-US" sz="3000" dirty="0" smtClean="0"/>
              <a:t>What do you think of when you hear “Avogadro”?</a:t>
            </a:r>
          </a:p>
          <a:p>
            <a:endParaRPr lang="en-US" dirty="0" smtClean="0"/>
          </a:p>
        </p:txBody>
      </p:sp>
      <p:sp>
        <p:nvSpPr>
          <p:cNvPr id="6" name="Title 1"/>
          <p:cNvSpPr>
            <a:spLocks noGrp="1"/>
          </p:cNvSpPr>
          <p:nvPr>
            <p:ph type="title"/>
          </p:nvPr>
        </p:nvSpPr>
        <p:spPr>
          <a:xfrm>
            <a:off x="1969171" y="467184"/>
            <a:ext cx="4948238" cy="1138734"/>
          </a:xfrm>
        </p:spPr>
        <p:txBody>
          <a:bodyPr/>
          <a:lstStyle/>
          <a:p>
            <a:pPr algn="ctr"/>
            <a:r>
              <a:rPr lang="en-US" sz="4000" b="1" dirty="0" smtClean="0"/>
              <a:t>Avogadro</a:t>
            </a:r>
            <a:endParaRPr lang="en-US" sz="4000" b="1" dirty="0"/>
          </a:p>
        </p:txBody>
      </p:sp>
    </p:spTree>
    <p:extLst>
      <p:ext uri="{BB962C8B-B14F-4D97-AF65-F5344CB8AC3E}">
        <p14:creationId xmlns:p14="http://schemas.microsoft.com/office/powerpoint/2010/main" val="281901964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969171" y="467184"/>
            <a:ext cx="4948238" cy="667614"/>
          </a:xfrm>
        </p:spPr>
        <p:txBody>
          <a:bodyPr/>
          <a:lstStyle/>
          <a:p>
            <a:pPr algn="ctr"/>
            <a:r>
              <a:rPr lang="en-US" sz="3400" b="1" dirty="0" smtClean="0"/>
              <a:t>States of Matter</a:t>
            </a:r>
            <a:endParaRPr lang="en-US" sz="3400" b="1" dirty="0"/>
          </a:p>
        </p:txBody>
      </p:sp>
    </p:spTree>
    <p:extLst>
      <p:ext uri="{BB962C8B-B14F-4D97-AF65-F5344CB8AC3E}">
        <p14:creationId xmlns:p14="http://schemas.microsoft.com/office/powerpoint/2010/main" val="3634396678"/>
      </p:ext>
    </p:extLst>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1521" y="1919769"/>
            <a:ext cx="7704081" cy="4418050"/>
          </a:xfrm>
        </p:spPr>
        <p:txBody>
          <a:bodyPr/>
          <a:lstStyle/>
          <a:p>
            <a:r>
              <a:rPr lang="en-US" sz="3000" dirty="0" smtClean="0"/>
              <a:t>What do you think of when you hear “Avogadro”?</a:t>
            </a:r>
          </a:p>
          <a:p>
            <a:endParaRPr lang="en-US" dirty="0" smtClean="0"/>
          </a:p>
        </p:txBody>
      </p:sp>
      <p:sp>
        <p:nvSpPr>
          <p:cNvPr id="6" name="Title 1"/>
          <p:cNvSpPr>
            <a:spLocks noGrp="1"/>
          </p:cNvSpPr>
          <p:nvPr>
            <p:ph type="title"/>
          </p:nvPr>
        </p:nvSpPr>
        <p:spPr>
          <a:xfrm>
            <a:off x="1969171" y="467184"/>
            <a:ext cx="4948238" cy="1138734"/>
          </a:xfrm>
        </p:spPr>
        <p:txBody>
          <a:bodyPr/>
          <a:lstStyle/>
          <a:p>
            <a:pPr algn="ctr"/>
            <a:r>
              <a:rPr lang="en-US" sz="4000" b="1" dirty="0" smtClean="0"/>
              <a:t>Avogadro</a:t>
            </a:r>
            <a:endParaRPr lang="en-US" sz="4000" b="1" dirty="0"/>
          </a:p>
        </p:txBody>
      </p:sp>
      <p:pic>
        <p:nvPicPr>
          <p:cNvPr id="2" name="Picture 1"/>
          <p:cNvPicPr>
            <a:picLocks noChangeAspect="1"/>
          </p:cNvPicPr>
          <p:nvPr/>
        </p:nvPicPr>
        <p:blipFill>
          <a:blip r:embed="rId2"/>
          <a:stretch>
            <a:fillRect/>
          </a:stretch>
        </p:blipFill>
        <p:spPr>
          <a:xfrm>
            <a:off x="4739516" y="2755900"/>
            <a:ext cx="3130242" cy="2587996"/>
          </a:xfrm>
          <a:prstGeom prst="rect">
            <a:avLst/>
          </a:prstGeom>
        </p:spPr>
      </p:pic>
      <p:pic>
        <p:nvPicPr>
          <p:cNvPr id="4" name="Picture 3"/>
          <p:cNvPicPr>
            <a:picLocks noChangeAspect="1"/>
          </p:cNvPicPr>
          <p:nvPr/>
        </p:nvPicPr>
        <p:blipFill>
          <a:blip r:embed="rId3"/>
          <a:stretch>
            <a:fillRect/>
          </a:stretch>
        </p:blipFill>
        <p:spPr>
          <a:xfrm>
            <a:off x="435392" y="3010926"/>
            <a:ext cx="2387600" cy="2540000"/>
          </a:xfrm>
          <a:prstGeom prst="rect">
            <a:avLst/>
          </a:prstGeom>
        </p:spPr>
      </p:pic>
      <p:pic>
        <p:nvPicPr>
          <p:cNvPr id="5" name="Picture 4"/>
          <p:cNvPicPr>
            <a:picLocks noChangeAspect="1"/>
          </p:cNvPicPr>
          <p:nvPr/>
        </p:nvPicPr>
        <p:blipFill>
          <a:blip r:embed="rId4"/>
          <a:stretch>
            <a:fillRect/>
          </a:stretch>
        </p:blipFill>
        <p:spPr>
          <a:xfrm>
            <a:off x="3373365" y="5230047"/>
            <a:ext cx="4231516" cy="905809"/>
          </a:xfrm>
          <a:prstGeom prst="rect">
            <a:avLst/>
          </a:prstGeom>
        </p:spPr>
      </p:pic>
    </p:spTree>
    <p:extLst>
      <p:ext uri="{BB962C8B-B14F-4D97-AF65-F5344CB8AC3E}">
        <p14:creationId xmlns:p14="http://schemas.microsoft.com/office/powerpoint/2010/main" val="2211791419"/>
      </p:ext>
    </p:extLst>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1521" y="1919769"/>
            <a:ext cx="7704081" cy="4418050"/>
          </a:xfrm>
        </p:spPr>
        <p:txBody>
          <a:bodyPr/>
          <a:lstStyle/>
          <a:p>
            <a:r>
              <a:rPr lang="en-US" sz="3000" b="1" dirty="0" smtClean="0"/>
              <a:t>Avogadro’s Law: </a:t>
            </a:r>
            <a:r>
              <a:rPr lang="en-US" sz="3000" b="1" i="1" dirty="0" smtClean="0"/>
              <a:t>equal</a:t>
            </a:r>
            <a:r>
              <a:rPr lang="en-US" sz="3000" dirty="0" smtClean="0"/>
              <a:t> volumes of gases at the same temperature and pressure contain </a:t>
            </a:r>
            <a:r>
              <a:rPr lang="en-US" sz="3000" b="1" i="1" dirty="0" smtClean="0"/>
              <a:t>equal</a:t>
            </a:r>
            <a:r>
              <a:rPr lang="en-US" sz="3000" dirty="0" smtClean="0"/>
              <a:t> number of moles</a:t>
            </a:r>
          </a:p>
          <a:p>
            <a:pPr marL="0" indent="0">
              <a:buNone/>
            </a:pPr>
            <a:endParaRPr lang="en-US" sz="3000" dirty="0"/>
          </a:p>
          <a:p>
            <a:endParaRPr lang="en-US" sz="3000" dirty="0" smtClean="0"/>
          </a:p>
          <a:p>
            <a:pPr marL="0" indent="0">
              <a:buNone/>
            </a:pPr>
            <a:endParaRPr lang="en-US" sz="3000" b="1" dirty="0" smtClean="0"/>
          </a:p>
          <a:p>
            <a:endParaRPr lang="en-US" dirty="0" smtClean="0"/>
          </a:p>
        </p:txBody>
      </p:sp>
      <p:sp>
        <p:nvSpPr>
          <p:cNvPr id="6" name="Title 1"/>
          <p:cNvSpPr>
            <a:spLocks noGrp="1"/>
          </p:cNvSpPr>
          <p:nvPr>
            <p:ph type="title"/>
          </p:nvPr>
        </p:nvSpPr>
        <p:spPr>
          <a:xfrm>
            <a:off x="1969171" y="467184"/>
            <a:ext cx="4948238" cy="1138734"/>
          </a:xfrm>
        </p:spPr>
        <p:txBody>
          <a:bodyPr/>
          <a:lstStyle/>
          <a:p>
            <a:pPr algn="ctr"/>
            <a:r>
              <a:rPr lang="en-US" sz="4000" b="1" dirty="0" smtClean="0"/>
              <a:t>Avogadro’s Law</a:t>
            </a:r>
            <a:endParaRPr lang="en-US" sz="4000" b="1" dirty="0"/>
          </a:p>
        </p:txBody>
      </p:sp>
    </p:spTree>
    <p:extLst>
      <p:ext uri="{BB962C8B-B14F-4D97-AF65-F5344CB8AC3E}">
        <p14:creationId xmlns:p14="http://schemas.microsoft.com/office/powerpoint/2010/main" val="2488464579"/>
      </p:ext>
    </p:extLst>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1521" y="1919769"/>
            <a:ext cx="7704081" cy="4418050"/>
          </a:xfrm>
        </p:spPr>
        <p:txBody>
          <a:bodyPr/>
          <a:lstStyle/>
          <a:p>
            <a:r>
              <a:rPr lang="en-US" sz="3000" b="1" dirty="0" smtClean="0"/>
              <a:t>Avogadro’s Law: </a:t>
            </a:r>
            <a:r>
              <a:rPr lang="en-US" sz="3000" b="1" i="1" dirty="0" smtClean="0"/>
              <a:t>equal</a:t>
            </a:r>
            <a:r>
              <a:rPr lang="en-US" sz="3000" dirty="0" smtClean="0"/>
              <a:t> volumes of gases at the same temperature and pressure contain </a:t>
            </a:r>
            <a:r>
              <a:rPr lang="en-US" sz="3000" b="1" i="1" dirty="0" smtClean="0"/>
              <a:t>equal</a:t>
            </a:r>
            <a:r>
              <a:rPr lang="en-US" sz="3000" dirty="0" smtClean="0"/>
              <a:t> number of moles</a:t>
            </a:r>
          </a:p>
          <a:p>
            <a:pPr marL="0" indent="0">
              <a:buNone/>
            </a:pPr>
            <a:endParaRPr lang="en-US" sz="3000" dirty="0"/>
          </a:p>
          <a:p>
            <a:r>
              <a:rPr lang="en-US" sz="3000" dirty="0" smtClean="0"/>
              <a:t> </a:t>
            </a:r>
          </a:p>
          <a:p>
            <a:pPr marL="0" indent="0">
              <a:buNone/>
            </a:pPr>
            <a:endParaRPr lang="en-US" sz="3000" b="1" dirty="0" smtClean="0"/>
          </a:p>
          <a:p>
            <a:endParaRPr lang="en-US" dirty="0" smtClean="0"/>
          </a:p>
        </p:txBody>
      </p:sp>
      <p:sp>
        <p:nvSpPr>
          <p:cNvPr id="6" name="Title 1"/>
          <p:cNvSpPr>
            <a:spLocks noGrp="1"/>
          </p:cNvSpPr>
          <p:nvPr>
            <p:ph type="title"/>
          </p:nvPr>
        </p:nvSpPr>
        <p:spPr>
          <a:xfrm>
            <a:off x="1969171" y="467184"/>
            <a:ext cx="4948238" cy="1138734"/>
          </a:xfrm>
        </p:spPr>
        <p:txBody>
          <a:bodyPr/>
          <a:lstStyle/>
          <a:p>
            <a:pPr algn="ctr"/>
            <a:r>
              <a:rPr lang="en-US" sz="4000" b="1" dirty="0" smtClean="0"/>
              <a:t>Avogadro’s Law</a:t>
            </a:r>
            <a:endParaRPr lang="en-US" sz="4000" b="1" dirty="0"/>
          </a:p>
        </p:txBody>
      </p:sp>
      <p:graphicFrame>
        <p:nvGraphicFramePr>
          <p:cNvPr id="2" name="Object 1"/>
          <p:cNvGraphicFramePr>
            <a:graphicFrameLocks noChangeAspect="1"/>
          </p:cNvGraphicFramePr>
          <p:nvPr>
            <p:extLst>
              <p:ext uri="{D42A27DB-BD31-4B8C-83A1-F6EECF244321}">
                <p14:modId xmlns:p14="http://schemas.microsoft.com/office/powerpoint/2010/main" val="2732125436"/>
              </p:ext>
            </p:extLst>
          </p:nvPr>
        </p:nvGraphicFramePr>
        <p:xfrm>
          <a:off x="1179757" y="3964481"/>
          <a:ext cx="1578827" cy="1376413"/>
        </p:xfrm>
        <a:graphic>
          <a:graphicData uri="http://schemas.openxmlformats.org/presentationml/2006/ole">
            <mc:AlternateContent xmlns:mc="http://schemas.openxmlformats.org/markup-compatibility/2006">
              <mc:Choice xmlns:v="urn:schemas-microsoft-com:vml" Requires="v">
                <p:oleObj spid="_x0000_s13321" name="Equation" r:id="rId3" imgW="495300" imgH="431800" progId="Equation.3">
                  <p:embed/>
                </p:oleObj>
              </mc:Choice>
              <mc:Fallback>
                <p:oleObj name="Equation" r:id="rId3" imgW="495300" imgH="431800" progId="Equation.3">
                  <p:embed/>
                  <p:pic>
                    <p:nvPicPr>
                      <p:cNvPr id="0" name=""/>
                      <p:cNvPicPr/>
                      <p:nvPr/>
                    </p:nvPicPr>
                    <p:blipFill>
                      <a:blip r:embed="rId4"/>
                      <a:stretch>
                        <a:fillRect/>
                      </a:stretch>
                    </p:blipFill>
                    <p:spPr>
                      <a:xfrm>
                        <a:off x="1179757" y="3964481"/>
                        <a:ext cx="1578827" cy="1376413"/>
                      </a:xfrm>
                      <a:prstGeom prst="rect">
                        <a:avLst/>
                      </a:prstGeom>
                    </p:spPr>
                  </p:pic>
                </p:oleObj>
              </mc:Fallback>
            </mc:AlternateContent>
          </a:graphicData>
        </a:graphic>
      </p:graphicFrame>
    </p:spTree>
    <p:extLst>
      <p:ext uri="{BB962C8B-B14F-4D97-AF65-F5344CB8AC3E}">
        <p14:creationId xmlns:p14="http://schemas.microsoft.com/office/powerpoint/2010/main" val="2335401179"/>
      </p:ext>
    </p:extLst>
  </p:cSld>
  <p:clrMapOvr>
    <a:masterClrMapping/>
  </p:clrMapOvr>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1521" y="1919769"/>
            <a:ext cx="7704081" cy="4418050"/>
          </a:xfrm>
        </p:spPr>
        <p:txBody>
          <a:bodyPr/>
          <a:lstStyle/>
          <a:p>
            <a:r>
              <a:rPr lang="en-US" sz="3000" dirty="0" smtClean="0"/>
              <a:t>A balloon with a volume of 34.5L is filled with 3.2mol of helium gas. To what volume will the balloon expand if another 8.0g of helium is added? (Assume that pressure and temperature do not change)</a:t>
            </a:r>
            <a:endParaRPr lang="en-US" sz="3000" dirty="0"/>
          </a:p>
          <a:p>
            <a:endParaRPr lang="en-US" sz="3000" dirty="0" smtClean="0"/>
          </a:p>
          <a:p>
            <a:pPr marL="0" indent="0">
              <a:buNone/>
            </a:pPr>
            <a:endParaRPr lang="en-US" sz="3000" b="1" dirty="0" smtClean="0"/>
          </a:p>
          <a:p>
            <a:endParaRPr lang="en-US" dirty="0" smtClean="0"/>
          </a:p>
        </p:txBody>
      </p:sp>
      <p:sp>
        <p:nvSpPr>
          <p:cNvPr id="6" name="Title 1"/>
          <p:cNvSpPr>
            <a:spLocks noGrp="1"/>
          </p:cNvSpPr>
          <p:nvPr>
            <p:ph type="title"/>
          </p:nvPr>
        </p:nvSpPr>
        <p:spPr>
          <a:xfrm>
            <a:off x="1969171" y="467184"/>
            <a:ext cx="4948238" cy="1138734"/>
          </a:xfrm>
        </p:spPr>
        <p:txBody>
          <a:bodyPr/>
          <a:lstStyle/>
          <a:p>
            <a:pPr algn="ctr"/>
            <a:r>
              <a:rPr lang="en-US" sz="4000" b="1" dirty="0" smtClean="0"/>
              <a:t>Sample problem</a:t>
            </a:r>
            <a:endParaRPr lang="en-US" sz="4000" b="1" dirty="0"/>
          </a:p>
        </p:txBody>
      </p:sp>
    </p:spTree>
    <p:extLst>
      <p:ext uri="{BB962C8B-B14F-4D97-AF65-F5344CB8AC3E}">
        <p14:creationId xmlns:p14="http://schemas.microsoft.com/office/powerpoint/2010/main" val="2519465736"/>
      </p:ext>
    </p:extLst>
  </p:cSld>
  <p:clrMapOvr>
    <a:masterClrMapping/>
  </p:clrMapOvr>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1521" y="1919769"/>
            <a:ext cx="7704081" cy="4418050"/>
          </a:xfrm>
        </p:spPr>
        <p:txBody>
          <a:bodyPr/>
          <a:lstStyle/>
          <a:p>
            <a:r>
              <a:rPr lang="en-US" sz="3000" dirty="0" smtClean="0"/>
              <a:t>A balloon with a volume of 34.5L is filled with 3.2mol of helium gas. To what volume will the balloon expand if another 8.0g of helium is added? (Assume that pressure and temperature do not change)</a:t>
            </a:r>
            <a:endParaRPr lang="en-US" sz="3000" dirty="0"/>
          </a:p>
          <a:p>
            <a:r>
              <a:rPr lang="en-US" sz="3000" b="1" dirty="0" smtClean="0"/>
              <a:t>ANSWER: 20.9L</a:t>
            </a:r>
          </a:p>
          <a:p>
            <a:pPr marL="0" indent="0">
              <a:buNone/>
            </a:pPr>
            <a:endParaRPr lang="en-US" sz="3000" b="1" dirty="0" smtClean="0"/>
          </a:p>
          <a:p>
            <a:endParaRPr lang="en-US" dirty="0" smtClean="0"/>
          </a:p>
        </p:txBody>
      </p:sp>
      <p:sp>
        <p:nvSpPr>
          <p:cNvPr id="6" name="Title 1"/>
          <p:cNvSpPr>
            <a:spLocks noGrp="1"/>
          </p:cNvSpPr>
          <p:nvPr>
            <p:ph type="title"/>
          </p:nvPr>
        </p:nvSpPr>
        <p:spPr>
          <a:xfrm>
            <a:off x="1969171" y="467184"/>
            <a:ext cx="4948238" cy="1138734"/>
          </a:xfrm>
        </p:spPr>
        <p:txBody>
          <a:bodyPr/>
          <a:lstStyle/>
          <a:p>
            <a:pPr algn="ctr"/>
            <a:r>
              <a:rPr lang="en-US" sz="4000" b="1" dirty="0" smtClean="0"/>
              <a:t>Sample problem</a:t>
            </a:r>
            <a:endParaRPr lang="en-US" sz="4000" b="1" dirty="0"/>
          </a:p>
        </p:txBody>
      </p:sp>
    </p:spTree>
    <p:extLst>
      <p:ext uri="{BB962C8B-B14F-4D97-AF65-F5344CB8AC3E}">
        <p14:creationId xmlns:p14="http://schemas.microsoft.com/office/powerpoint/2010/main" val="2991433288"/>
      </p:ext>
    </p:extLst>
  </p:cSld>
  <p:clrMapOvr>
    <a:masterClrMapping/>
  </p:clrMapOvr>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21294" y="3674542"/>
            <a:ext cx="2717800" cy="2984500"/>
          </a:xfrm>
          <a:prstGeom prst="rect">
            <a:avLst/>
          </a:prstGeom>
        </p:spPr>
      </p:pic>
      <p:sp>
        <p:nvSpPr>
          <p:cNvPr id="3" name="Content Placeholder 2"/>
          <p:cNvSpPr>
            <a:spLocks noGrp="1"/>
          </p:cNvSpPr>
          <p:nvPr>
            <p:ph idx="1"/>
          </p:nvPr>
        </p:nvSpPr>
        <p:spPr>
          <a:xfrm>
            <a:off x="518515" y="1215992"/>
            <a:ext cx="7704081" cy="4418050"/>
          </a:xfrm>
        </p:spPr>
        <p:txBody>
          <a:bodyPr/>
          <a:lstStyle/>
          <a:p>
            <a:r>
              <a:rPr lang="en-US" sz="3000" b="1" dirty="0">
                <a:sym typeface="Wingdings"/>
              </a:rPr>
              <a:t>Molar volume: </a:t>
            </a:r>
            <a:r>
              <a:rPr lang="en-US" sz="3000" dirty="0" smtClean="0">
                <a:sym typeface="Wingdings"/>
              </a:rPr>
              <a:t>the volume that 1 </a:t>
            </a:r>
            <a:r>
              <a:rPr lang="en-US" sz="3000" dirty="0" err="1" smtClean="0">
                <a:sym typeface="Wingdings"/>
              </a:rPr>
              <a:t>mol</a:t>
            </a:r>
            <a:r>
              <a:rPr lang="en-US" sz="3000" dirty="0" smtClean="0">
                <a:sym typeface="Wingdings"/>
              </a:rPr>
              <a:t> of ANY GAS occupies at STP (273K, 1atm) </a:t>
            </a:r>
          </a:p>
          <a:p>
            <a:r>
              <a:rPr lang="en-US" sz="3000" dirty="0" smtClean="0">
                <a:sym typeface="Wingdings"/>
              </a:rPr>
              <a:t>Molar volume = 22.4L/</a:t>
            </a:r>
            <a:r>
              <a:rPr lang="en-US" sz="3000" dirty="0" err="1" smtClean="0">
                <a:sym typeface="Wingdings"/>
              </a:rPr>
              <a:t>mol</a:t>
            </a:r>
            <a:endParaRPr lang="en-US" sz="3000" dirty="0">
              <a:sym typeface="Wingdings"/>
            </a:endParaRPr>
          </a:p>
          <a:p>
            <a:r>
              <a:rPr lang="en-US" sz="3000" dirty="0" smtClean="0">
                <a:sym typeface="Wingdings"/>
              </a:rPr>
              <a:t>Note whether the conditions are in STP</a:t>
            </a:r>
            <a:endParaRPr lang="en-US" sz="3000" dirty="0">
              <a:sym typeface="Wingdings"/>
            </a:endParaRPr>
          </a:p>
          <a:p>
            <a:pPr marL="0" indent="0">
              <a:buNone/>
            </a:pPr>
            <a:endParaRPr lang="en-US" sz="3000" dirty="0"/>
          </a:p>
          <a:p>
            <a:endParaRPr lang="en-US" sz="3000" dirty="0" smtClean="0"/>
          </a:p>
          <a:p>
            <a:pPr marL="0" indent="0">
              <a:buNone/>
            </a:pPr>
            <a:endParaRPr lang="en-US" sz="3000" b="1" dirty="0" smtClean="0"/>
          </a:p>
          <a:p>
            <a:endParaRPr lang="en-US" dirty="0" smtClean="0"/>
          </a:p>
        </p:txBody>
      </p:sp>
      <p:sp>
        <p:nvSpPr>
          <p:cNvPr id="6" name="Title 1"/>
          <p:cNvSpPr>
            <a:spLocks noGrp="1"/>
          </p:cNvSpPr>
          <p:nvPr>
            <p:ph type="title"/>
          </p:nvPr>
        </p:nvSpPr>
        <p:spPr>
          <a:xfrm>
            <a:off x="1969171" y="428385"/>
            <a:ext cx="4948238" cy="672649"/>
          </a:xfrm>
        </p:spPr>
        <p:txBody>
          <a:bodyPr/>
          <a:lstStyle/>
          <a:p>
            <a:pPr algn="ctr"/>
            <a:r>
              <a:rPr lang="en-US" sz="4000" b="1" dirty="0" smtClean="0"/>
              <a:t>Molar Volume</a:t>
            </a:r>
            <a:endParaRPr lang="en-US" sz="4000" b="1" dirty="0"/>
          </a:p>
        </p:txBody>
      </p:sp>
      <p:pic>
        <p:nvPicPr>
          <p:cNvPr id="5" name="Picture 4"/>
          <p:cNvPicPr>
            <a:picLocks noChangeAspect="1"/>
          </p:cNvPicPr>
          <p:nvPr/>
        </p:nvPicPr>
        <p:blipFill>
          <a:blip r:embed="rId3"/>
          <a:stretch>
            <a:fillRect/>
          </a:stretch>
        </p:blipFill>
        <p:spPr>
          <a:xfrm>
            <a:off x="3535427" y="3705140"/>
            <a:ext cx="4955342" cy="2783900"/>
          </a:xfrm>
          <a:prstGeom prst="rect">
            <a:avLst/>
          </a:prstGeom>
        </p:spPr>
      </p:pic>
    </p:spTree>
    <p:extLst>
      <p:ext uri="{BB962C8B-B14F-4D97-AF65-F5344CB8AC3E}">
        <p14:creationId xmlns:p14="http://schemas.microsoft.com/office/powerpoint/2010/main" val="1314419248"/>
      </p:ext>
    </p:extLst>
  </p:cSld>
  <p:clrMapOvr>
    <a:masterClrMapping/>
  </p:clrMapOvr>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1521" y="1919769"/>
            <a:ext cx="7704081" cy="4418050"/>
          </a:xfrm>
        </p:spPr>
        <p:txBody>
          <a:bodyPr/>
          <a:lstStyle/>
          <a:p>
            <a:r>
              <a:rPr lang="en-US" sz="3000" dirty="0" smtClean="0"/>
              <a:t>You are at a farm in the country side collecting samples of methane from cows. At </a:t>
            </a:r>
            <a:r>
              <a:rPr lang="en-US" sz="3000" b="1" dirty="0" smtClean="0"/>
              <a:t>STP</a:t>
            </a:r>
            <a:r>
              <a:rPr lang="en-US" sz="3000" dirty="0" smtClean="0"/>
              <a:t>, how many moles of are found in 2.5L of methane (CH</a:t>
            </a:r>
            <a:r>
              <a:rPr lang="en-US" sz="3000" baseline="-25000" dirty="0" smtClean="0"/>
              <a:t>4</a:t>
            </a:r>
            <a:r>
              <a:rPr lang="en-US" sz="3000" dirty="0" smtClean="0"/>
              <a:t>)?</a:t>
            </a:r>
            <a:endParaRPr lang="en-US" sz="3000" b="1" dirty="0" smtClean="0"/>
          </a:p>
          <a:p>
            <a:endParaRPr lang="en-US" sz="3000" b="1" dirty="0" smtClean="0"/>
          </a:p>
          <a:p>
            <a:pPr marL="0" indent="0">
              <a:buNone/>
            </a:pPr>
            <a:endParaRPr lang="en-US" sz="3000" b="1" dirty="0" smtClean="0"/>
          </a:p>
          <a:p>
            <a:endParaRPr lang="en-US" dirty="0" smtClean="0"/>
          </a:p>
        </p:txBody>
      </p:sp>
      <p:sp>
        <p:nvSpPr>
          <p:cNvPr id="6" name="Title 1"/>
          <p:cNvSpPr>
            <a:spLocks noGrp="1"/>
          </p:cNvSpPr>
          <p:nvPr>
            <p:ph type="title"/>
          </p:nvPr>
        </p:nvSpPr>
        <p:spPr>
          <a:xfrm>
            <a:off x="1969171" y="467184"/>
            <a:ext cx="4948238" cy="1138734"/>
          </a:xfrm>
        </p:spPr>
        <p:txBody>
          <a:bodyPr/>
          <a:lstStyle/>
          <a:p>
            <a:pPr algn="ctr"/>
            <a:r>
              <a:rPr lang="en-US" sz="4000" b="1" dirty="0" smtClean="0"/>
              <a:t>Sample problem</a:t>
            </a:r>
            <a:endParaRPr lang="en-US" sz="4000" b="1" dirty="0"/>
          </a:p>
        </p:txBody>
      </p:sp>
    </p:spTree>
    <p:extLst>
      <p:ext uri="{BB962C8B-B14F-4D97-AF65-F5344CB8AC3E}">
        <p14:creationId xmlns:p14="http://schemas.microsoft.com/office/powerpoint/2010/main" val="1300959681"/>
      </p:ext>
    </p:extLst>
  </p:cSld>
  <p:clrMapOvr>
    <a:masterClrMapping/>
  </p:clrMapOvr>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1521" y="1919769"/>
            <a:ext cx="7704081" cy="4418050"/>
          </a:xfrm>
        </p:spPr>
        <p:txBody>
          <a:bodyPr/>
          <a:lstStyle/>
          <a:p>
            <a:r>
              <a:rPr lang="en-US" sz="3000" dirty="0" smtClean="0"/>
              <a:t>You are at a farm in the country side collecting samples of methane from cows. At </a:t>
            </a:r>
            <a:r>
              <a:rPr lang="en-US" sz="3000" b="1" dirty="0" smtClean="0"/>
              <a:t>STP</a:t>
            </a:r>
            <a:r>
              <a:rPr lang="en-US" sz="3000" dirty="0" smtClean="0"/>
              <a:t>, how many moles of are found in 2.5L of methane (CH</a:t>
            </a:r>
            <a:r>
              <a:rPr lang="en-US" sz="3000" baseline="-25000" dirty="0" smtClean="0"/>
              <a:t>4</a:t>
            </a:r>
            <a:r>
              <a:rPr lang="en-US" sz="3000" dirty="0" smtClean="0"/>
              <a:t>)?</a:t>
            </a:r>
          </a:p>
          <a:p>
            <a:r>
              <a:rPr lang="en-US" sz="3000" b="1" dirty="0" smtClean="0"/>
              <a:t>ANSWER: 0.11mol</a:t>
            </a:r>
          </a:p>
          <a:p>
            <a:endParaRPr lang="en-US" sz="3000" b="1" dirty="0" smtClean="0"/>
          </a:p>
          <a:p>
            <a:pPr marL="0" indent="0">
              <a:buNone/>
            </a:pPr>
            <a:endParaRPr lang="en-US" sz="3000" b="1" dirty="0" smtClean="0"/>
          </a:p>
          <a:p>
            <a:endParaRPr lang="en-US" dirty="0" smtClean="0"/>
          </a:p>
        </p:txBody>
      </p:sp>
      <p:sp>
        <p:nvSpPr>
          <p:cNvPr id="6" name="Title 1"/>
          <p:cNvSpPr>
            <a:spLocks noGrp="1"/>
          </p:cNvSpPr>
          <p:nvPr>
            <p:ph type="title"/>
          </p:nvPr>
        </p:nvSpPr>
        <p:spPr>
          <a:xfrm>
            <a:off x="1969171" y="467184"/>
            <a:ext cx="4948238" cy="1138734"/>
          </a:xfrm>
        </p:spPr>
        <p:txBody>
          <a:bodyPr/>
          <a:lstStyle/>
          <a:p>
            <a:pPr algn="ctr"/>
            <a:r>
              <a:rPr lang="en-US" sz="4000" b="1" dirty="0" smtClean="0"/>
              <a:t>Sample problem</a:t>
            </a:r>
            <a:endParaRPr lang="en-US" sz="4000" b="1" dirty="0"/>
          </a:p>
        </p:txBody>
      </p:sp>
    </p:spTree>
    <p:extLst>
      <p:ext uri="{BB962C8B-B14F-4D97-AF65-F5344CB8AC3E}">
        <p14:creationId xmlns:p14="http://schemas.microsoft.com/office/powerpoint/2010/main" val="2557674352"/>
      </p:ext>
    </p:extLst>
  </p:cSld>
  <p:clrMapOvr>
    <a:masterClrMapping/>
  </p:clrMapOvr>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1521" y="1919769"/>
            <a:ext cx="7704081" cy="4418050"/>
          </a:xfrm>
        </p:spPr>
        <p:txBody>
          <a:bodyPr/>
          <a:lstStyle/>
          <a:p>
            <a:r>
              <a:rPr lang="en-US" sz="3000" dirty="0" smtClean="0"/>
              <a:t>Calculate the volume that 4.5kg of ethylene gas (C</a:t>
            </a:r>
            <a:r>
              <a:rPr lang="en-US" sz="3000" baseline="-25000" dirty="0" smtClean="0"/>
              <a:t>2</a:t>
            </a:r>
            <a:r>
              <a:rPr lang="en-US" sz="3000" dirty="0" smtClean="0"/>
              <a:t>H</a:t>
            </a:r>
            <a:r>
              <a:rPr lang="en-US" sz="3000" baseline="-25000" dirty="0" smtClean="0"/>
              <a:t>4</a:t>
            </a:r>
            <a:r>
              <a:rPr lang="en-US" sz="3000" dirty="0" smtClean="0"/>
              <a:t>) will occupy at </a:t>
            </a:r>
            <a:r>
              <a:rPr lang="en-US" sz="3000" b="1" dirty="0" smtClean="0"/>
              <a:t>STP.</a:t>
            </a:r>
          </a:p>
          <a:p>
            <a:endParaRPr lang="en-US" sz="3000" b="1" dirty="0" smtClean="0"/>
          </a:p>
          <a:p>
            <a:pPr marL="0" indent="0">
              <a:buNone/>
            </a:pPr>
            <a:endParaRPr lang="en-US" sz="3000" b="1" dirty="0" smtClean="0"/>
          </a:p>
          <a:p>
            <a:endParaRPr lang="en-US" dirty="0" smtClean="0"/>
          </a:p>
        </p:txBody>
      </p:sp>
      <p:sp>
        <p:nvSpPr>
          <p:cNvPr id="6" name="Title 1"/>
          <p:cNvSpPr>
            <a:spLocks noGrp="1"/>
          </p:cNvSpPr>
          <p:nvPr>
            <p:ph type="title"/>
          </p:nvPr>
        </p:nvSpPr>
        <p:spPr>
          <a:xfrm>
            <a:off x="1969171" y="467184"/>
            <a:ext cx="4948238" cy="1138734"/>
          </a:xfrm>
        </p:spPr>
        <p:txBody>
          <a:bodyPr/>
          <a:lstStyle/>
          <a:p>
            <a:pPr algn="ctr"/>
            <a:r>
              <a:rPr lang="en-US" sz="4000" b="1" dirty="0" smtClean="0"/>
              <a:t>Sample problem</a:t>
            </a:r>
            <a:endParaRPr lang="en-US" sz="4000" b="1" dirty="0"/>
          </a:p>
        </p:txBody>
      </p:sp>
    </p:spTree>
    <p:extLst>
      <p:ext uri="{BB962C8B-B14F-4D97-AF65-F5344CB8AC3E}">
        <p14:creationId xmlns:p14="http://schemas.microsoft.com/office/powerpoint/2010/main" val="801919786"/>
      </p:ext>
    </p:extLst>
  </p:cSld>
  <p:clrMapOvr>
    <a:masterClrMapping/>
  </p:clrMapOvr>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1521" y="1919769"/>
            <a:ext cx="7704081" cy="4418050"/>
          </a:xfrm>
        </p:spPr>
        <p:txBody>
          <a:bodyPr/>
          <a:lstStyle/>
          <a:p>
            <a:r>
              <a:rPr lang="en-US" sz="3000" dirty="0" smtClean="0"/>
              <a:t>Calculate the volume that 4.5kg of ethylene gas (C</a:t>
            </a:r>
            <a:r>
              <a:rPr lang="en-US" sz="3000" baseline="-25000" dirty="0" smtClean="0"/>
              <a:t>2</a:t>
            </a:r>
            <a:r>
              <a:rPr lang="en-US" sz="3000" dirty="0" smtClean="0"/>
              <a:t>H</a:t>
            </a:r>
            <a:r>
              <a:rPr lang="en-US" sz="3000" baseline="-25000" dirty="0" smtClean="0"/>
              <a:t>4</a:t>
            </a:r>
            <a:r>
              <a:rPr lang="en-US" sz="3000" dirty="0" smtClean="0"/>
              <a:t>) will occupy at </a:t>
            </a:r>
            <a:r>
              <a:rPr lang="en-US" sz="3000" b="1" dirty="0" smtClean="0"/>
              <a:t>STP.</a:t>
            </a:r>
          </a:p>
          <a:p>
            <a:r>
              <a:rPr lang="en-US" sz="3000" b="1" dirty="0" smtClean="0"/>
              <a:t>ANSWER: 3,548L</a:t>
            </a:r>
          </a:p>
          <a:p>
            <a:pPr marL="0" indent="0">
              <a:buNone/>
            </a:pPr>
            <a:endParaRPr lang="en-US" sz="3000" b="1" dirty="0" smtClean="0"/>
          </a:p>
          <a:p>
            <a:pPr marL="0" indent="0">
              <a:buNone/>
            </a:pPr>
            <a:r>
              <a:rPr lang="en-US" sz="3000" b="1" dirty="0" smtClean="0"/>
              <a:t>HOMEWORK: </a:t>
            </a:r>
            <a:r>
              <a:rPr lang="en-US" sz="3000" dirty="0" smtClean="0"/>
              <a:t>Practice problems p. 477 #1- 4</a:t>
            </a:r>
          </a:p>
          <a:p>
            <a:pPr marL="0" indent="0">
              <a:buNone/>
            </a:pPr>
            <a:r>
              <a:rPr lang="en-US" sz="3000" dirty="0" smtClean="0"/>
              <a:t>Practice problems p. 482 # 5, 8, 9</a:t>
            </a:r>
          </a:p>
          <a:p>
            <a:endParaRPr lang="en-US" dirty="0" smtClean="0"/>
          </a:p>
        </p:txBody>
      </p:sp>
      <p:sp>
        <p:nvSpPr>
          <p:cNvPr id="6" name="Title 1"/>
          <p:cNvSpPr>
            <a:spLocks noGrp="1"/>
          </p:cNvSpPr>
          <p:nvPr>
            <p:ph type="title"/>
          </p:nvPr>
        </p:nvSpPr>
        <p:spPr>
          <a:xfrm>
            <a:off x="1969171" y="467184"/>
            <a:ext cx="4948238" cy="1138734"/>
          </a:xfrm>
        </p:spPr>
        <p:txBody>
          <a:bodyPr/>
          <a:lstStyle/>
          <a:p>
            <a:pPr algn="ctr"/>
            <a:r>
              <a:rPr lang="en-US" sz="4000" b="1" dirty="0" smtClean="0"/>
              <a:t>Sample problem</a:t>
            </a:r>
            <a:endParaRPr lang="en-US" sz="4000" b="1" dirty="0"/>
          </a:p>
        </p:txBody>
      </p:sp>
    </p:spTree>
    <p:extLst>
      <p:ext uri="{BB962C8B-B14F-4D97-AF65-F5344CB8AC3E}">
        <p14:creationId xmlns:p14="http://schemas.microsoft.com/office/powerpoint/2010/main" val="66364552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BEBA8EAE-BF5A-486C-A8C5-ECC9F3942E4B}">
                <a14:imgProps xmlns:a14="http://schemas.microsoft.com/office/drawing/2010/main">
                  <a14:imgLayer r:embed="rId3">
                    <a14:imgEffect>
                      <a14:backgroundRemoval t="7018" b="89474" l="0" r="100000">
                        <a14:foregroundMark x1="89180" y1="38596" x2="89180" y2="38596"/>
                        <a14:foregroundMark x1="85574" y1="50877" x2="85574" y2="50877"/>
                        <a14:foregroundMark x1="14754" y1="56579" x2="25574" y2="56140"/>
                        <a14:foregroundMark x1="74098" y1="66228" x2="91803" y2="82018"/>
                        <a14:foregroundMark x1="76393" y1="59211" x2="81639" y2="8333"/>
                        <a14:foregroundMark x1="91475" y1="8772" x2="80000" y2="7018"/>
                        <a14:foregroundMark x1="90492" y1="12281" x2="97705" y2="60965"/>
                        <a14:backgroundMark x1="97705" y1="64474" x2="93443" y2="8333"/>
                      </a14:backgroundRemoval>
                    </a14:imgEffect>
                  </a14:imgLayer>
                </a14:imgProps>
              </a:ext>
            </a:extLst>
          </a:blip>
          <a:stretch>
            <a:fillRect/>
          </a:stretch>
        </p:blipFill>
        <p:spPr>
          <a:xfrm>
            <a:off x="2814509" y="2978248"/>
            <a:ext cx="5678253" cy="4244727"/>
          </a:xfrm>
          <a:prstGeom prst="rect">
            <a:avLst/>
          </a:prstGeom>
        </p:spPr>
      </p:pic>
      <p:sp>
        <p:nvSpPr>
          <p:cNvPr id="2" name="Title 1"/>
          <p:cNvSpPr>
            <a:spLocks noGrp="1"/>
          </p:cNvSpPr>
          <p:nvPr>
            <p:ph type="title"/>
          </p:nvPr>
        </p:nvSpPr>
        <p:spPr>
          <a:xfrm>
            <a:off x="1969171" y="467184"/>
            <a:ext cx="4948238" cy="667614"/>
          </a:xfrm>
        </p:spPr>
        <p:txBody>
          <a:bodyPr/>
          <a:lstStyle/>
          <a:p>
            <a:pPr algn="ctr"/>
            <a:r>
              <a:rPr lang="en-US" sz="3400" b="1" dirty="0" smtClean="0"/>
              <a:t>States of Matter</a:t>
            </a:r>
            <a:endParaRPr lang="en-US" sz="3400" b="1" dirty="0"/>
          </a:p>
        </p:txBody>
      </p:sp>
      <p:sp>
        <p:nvSpPr>
          <p:cNvPr id="3" name="Content Placeholder 2"/>
          <p:cNvSpPr>
            <a:spLocks noGrp="1"/>
          </p:cNvSpPr>
          <p:nvPr>
            <p:ph idx="1"/>
          </p:nvPr>
        </p:nvSpPr>
        <p:spPr>
          <a:xfrm>
            <a:off x="671521" y="1708114"/>
            <a:ext cx="7704081" cy="4418050"/>
          </a:xfrm>
        </p:spPr>
        <p:txBody>
          <a:bodyPr>
            <a:normAutofit/>
          </a:bodyPr>
          <a:lstStyle/>
          <a:p>
            <a:r>
              <a:rPr lang="en-US" sz="2400" b="1" dirty="0" smtClean="0"/>
              <a:t>Solid</a:t>
            </a:r>
            <a:r>
              <a:rPr lang="en-US" sz="2400" dirty="0" smtClean="0"/>
              <a:t>: tightly packed together and </a:t>
            </a:r>
            <a:r>
              <a:rPr lang="en-US" sz="2400" i="1" u="sng" dirty="0" smtClean="0"/>
              <a:t>vibrational</a:t>
            </a:r>
            <a:r>
              <a:rPr lang="en-US" sz="2400" dirty="0" smtClean="0"/>
              <a:t> movement</a:t>
            </a:r>
          </a:p>
          <a:p>
            <a:r>
              <a:rPr lang="en-US" sz="2400" b="1" dirty="0" smtClean="0"/>
              <a:t>Liquid</a:t>
            </a:r>
            <a:r>
              <a:rPr lang="en-US" sz="2400" dirty="0" smtClean="0"/>
              <a:t>: more loosely packed together but </a:t>
            </a:r>
            <a:r>
              <a:rPr lang="en-US" sz="2400" i="1" u="sng" dirty="0" smtClean="0"/>
              <a:t>vibrational</a:t>
            </a:r>
            <a:r>
              <a:rPr lang="en-US" sz="2400" dirty="0" smtClean="0"/>
              <a:t> + </a:t>
            </a:r>
            <a:r>
              <a:rPr lang="en-US" sz="2400" i="1" u="sng" dirty="0" smtClean="0"/>
              <a:t>rotational</a:t>
            </a:r>
            <a:r>
              <a:rPr lang="en-US" sz="2400" dirty="0" smtClean="0"/>
              <a:t> movement</a:t>
            </a:r>
          </a:p>
          <a:p>
            <a:r>
              <a:rPr lang="en-US" sz="2400" b="1" dirty="0" smtClean="0"/>
              <a:t>Gas</a:t>
            </a:r>
            <a:r>
              <a:rPr lang="en-US" sz="2400" dirty="0" smtClean="0"/>
              <a:t>: very spread apart with </a:t>
            </a:r>
            <a:r>
              <a:rPr lang="en-US" sz="2400" i="1" u="sng" dirty="0" smtClean="0"/>
              <a:t>vibrational</a:t>
            </a:r>
            <a:r>
              <a:rPr lang="en-US" sz="2400" dirty="0" smtClean="0"/>
              <a:t>  + </a:t>
            </a:r>
            <a:r>
              <a:rPr lang="en-US" sz="2400" i="1" u="sng" dirty="0" smtClean="0"/>
              <a:t>rotational</a:t>
            </a:r>
            <a:r>
              <a:rPr lang="en-US" sz="2400" dirty="0" smtClean="0"/>
              <a:t> + </a:t>
            </a:r>
            <a:r>
              <a:rPr lang="en-US" sz="2400" i="1" u="sng" dirty="0" smtClean="0"/>
              <a:t>translational</a:t>
            </a:r>
            <a:r>
              <a:rPr lang="en-US" sz="2400" dirty="0" smtClean="0"/>
              <a:t> movement</a:t>
            </a:r>
            <a:endParaRPr lang="en-US" sz="2400" dirty="0"/>
          </a:p>
        </p:txBody>
      </p:sp>
    </p:spTree>
    <p:extLst>
      <p:ext uri="{BB962C8B-B14F-4D97-AF65-F5344CB8AC3E}">
        <p14:creationId xmlns:p14="http://schemas.microsoft.com/office/powerpoint/2010/main" val="2674853036"/>
      </p:ext>
    </p:extLst>
  </p:cSld>
  <p:clrMapOvr>
    <a:masterClrMapping/>
  </p:clrMapOvr>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1521" y="1919769"/>
            <a:ext cx="7704081" cy="4418050"/>
          </a:xfrm>
        </p:spPr>
        <p:txBody>
          <a:bodyPr/>
          <a:lstStyle/>
          <a:p>
            <a:r>
              <a:rPr lang="en-US" sz="3000" dirty="0" smtClean="0"/>
              <a:t>Boyle’s Law</a:t>
            </a:r>
          </a:p>
          <a:p>
            <a:r>
              <a:rPr lang="en-US" sz="3000" dirty="0" smtClean="0"/>
              <a:t>Charles’ Law</a:t>
            </a:r>
          </a:p>
          <a:p>
            <a:r>
              <a:rPr lang="en-US" sz="3000" dirty="0" smtClean="0"/>
              <a:t>Gay-Lussac’s Law</a:t>
            </a:r>
          </a:p>
          <a:p>
            <a:r>
              <a:rPr lang="en-US" sz="3000" dirty="0"/>
              <a:t>Dalton’s law of partial pressures</a:t>
            </a:r>
          </a:p>
          <a:p>
            <a:r>
              <a:rPr lang="en-US" sz="3000" dirty="0" smtClean="0"/>
              <a:t>Avogadro’s </a:t>
            </a:r>
            <a:r>
              <a:rPr lang="en-US" sz="3000" dirty="0"/>
              <a:t>Law</a:t>
            </a:r>
          </a:p>
          <a:p>
            <a:r>
              <a:rPr lang="en-US" sz="3000" dirty="0" smtClean="0"/>
              <a:t>Ideal gas law</a:t>
            </a:r>
          </a:p>
          <a:p>
            <a:endParaRPr lang="en-US" dirty="0" smtClean="0"/>
          </a:p>
        </p:txBody>
      </p:sp>
      <p:sp>
        <p:nvSpPr>
          <p:cNvPr id="6" name="Title 1"/>
          <p:cNvSpPr>
            <a:spLocks noGrp="1"/>
          </p:cNvSpPr>
          <p:nvPr>
            <p:ph type="title"/>
          </p:nvPr>
        </p:nvSpPr>
        <p:spPr>
          <a:xfrm>
            <a:off x="1969171" y="467184"/>
            <a:ext cx="4948238" cy="1138734"/>
          </a:xfrm>
        </p:spPr>
        <p:txBody>
          <a:bodyPr/>
          <a:lstStyle/>
          <a:p>
            <a:pPr algn="ctr"/>
            <a:r>
              <a:rPr lang="en-US" sz="4000" b="1" dirty="0" smtClean="0"/>
              <a:t>Gas laws</a:t>
            </a:r>
            <a:endParaRPr lang="en-US" sz="4000" b="1" dirty="0"/>
          </a:p>
        </p:txBody>
      </p:sp>
    </p:spTree>
    <p:extLst>
      <p:ext uri="{BB962C8B-B14F-4D97-AF65-F5344CB8AC3E}">
        <p14:creationId xmlns:p14="http://schemas.microsoft.com/office/powerpoint/2010/main" val="3295828319"/>
      </p:ext>
    </p:extLst>
  </p:cSld>
  <p:clrMapOvr>
    <a:masterClrMapping/>
  </p:clrMapOvr>
  <p:timing>
    <p:tnLst>
      <p:par>
        <p:cTn xmlns:p14="http://schemas.microsoft.com/office/powerpoint/2010/mai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1521" y="1919769"/>
            <a:ext cx="7704081" cy="4418050"/>
          </a:xfrm>
        </p:spPr>
        <p:txBody>
          <a:bodyPr/>
          <a:lstStyle/>
          <a:p>
            <a:r>
              <a:rPr lang="en-US" sz="3000" dirty="0" smtClean="0"/>
              <a:t>Boyle’s Law</a:t>
            </a:r>
          </a:p>
          <a:p>
            <a:r>
              <a:rPr lang="en-US" sz="3000" dirty="0" smtClean="0"/>
              <a:t>Charles’ Law</a:t>
            </a:r>
          </a:p>
          <a:p>
            <a:r>
              <a:rPr lang="en-US" sz="3000" dirty="0" smtClean="0"/>
              <a:t>Gay-Lussac’s Law</a:t>
            </a:r>
          </a:p>
          <a:p>
            <a:r>
              <a:rPr lang="en-US" sz="3000" dirty="0"/>
              <a:t>Dalton’s law of partial pressures</a:t>
            </a:r>
          </a:p>
          <a:p>
            <a:r>
              <a:rPr lang="en-US" sz="3000" dirty="0" smtClean="0"/>
              <a:t>Avogadro’s </a:t>
            </a:r>
            <a:r>
              <a:rPr lang="en-US" sz="3000" dirty="0"/>
              <a:t>Law</a:t>
            </a:r>
          </a:p>
          <a:p>
            <a:r>
              <a:rPr lang="en-US" sz="3200" b="1" dirty="0" smtClean="0"/>
              <a:t>Ideal gas law</a:t>
            </a:r>
          </a:p>
          <a:p>
            <a:endParaRPr lang="en-US" dirty="0" smtClean="0"/>
          </a:p>
        </p:txBody>
      </p:sp>
      <p:sp>
        <p:nvSpPr>
          <p:cNvPr id="6" name="Title 1"/>
          <p:cNvSpPr>
            <a:spLocks noGrp="1"/>
          </p:cNvSpPr>
          <p:nvPr>
            <p:ph type="title"/>
          </p:nvPr>
        </p:nvSpPr>
        <p:spPr>
          <a:xfrm>
            <a:off x="1969171" y="467184"/>
            <a:ext cx="4948238" cy="1138734"/>
          </a:xfrm>
        </p:spPr>
        <p:txBody>
          <a:bodyPr/>
          <a:lstStyle/>
          <a:p>
            <a:pPr algn="ctr"/>
            <a:r>
              <a:rPr lang="en-US" sz="4000" b="1" dirty="0" smtClean="0"/>
              <a:t>Gas laws</a:t>
            </a:r>
            <a:endParaRPr lang="en-US" sz="4000" b="1" dirty="0"/>
          </a:p>
        </p:txBody>
      </p:sp>
    </p:spTree>
    <p:extLst>
      <p:ext uri="{BB962C8B-B14F-4D97-AF65-F5344CB8AC3E}">
        <p14:creationId xmlns:p14="http://schemas.microsoft.com/office/powerpoint/2010/main" val="1268678003"/>
      </p:ext>
    </p:extLst>
  </p:cSld>
  <p:clrMapOvr>
    <a:masterClrMapping/>
  </p:clrMapOvr>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1521" y="1919769"/>
            <a:ext cx="7704081" cy="4418050"/>
          </a:xfrm>
        </p:spPr>
        <p:txBody>
          <a:bodyPr/>
          <a:lstStyle/>
          <a:p>
            <a:pPr marL="0" indent="0">
              <a:buNone/>
            </a:pPr>
            <a:endParaRPr lang="en-US" sz="3000" b="1" dirty="0" smtClean="0"/>
          </a:p>
          <a:p>
            <a:endParaRPr lang="en-US" dirty="0" smtClean="0"/>
          </a:p>
        </p:txBody>
      </p:sp>
      <p:sp>
        <p:nvSpPr>
          <p:cNvPr id="6" name="Title 1"/>
          <p:cNvSpPr>
            <a:spLocks noGrp="1"/>
          </p:cNvSpPr>
          <p:nvPr>
            <p:ph type="title"/>
          </p:nvPr>
        </p:nvSpPr>
        <p:spPr>
          <a:xfrm>
            <a:off x="1969171" y="467184"/>
            <a:ext cx="4948238" cy="1138734"/>
          </a:xfrm>
        </p:spPr>
        <p:txBody>
          <a:bodyPr/>
          <a:lstStyle/>
          <a:p>
            <a:pPr algn="ctr"/>
            <a:r>
              <a:rPr lang="en-US" sz="4000" b="1" dirty="0" smtClean="0"/>
              <a:t>Ideal Gas Law</a:t>
            </a:r>
            <a:endParaRPr lang="en-US" sz="4000" b="1" dirty="0"/>
          </a:p>
        </p:txBody>
      </p:sp>
    </p:spTree>
    <p:extLst>
      <p:ext uri="{BB962C8B-B14F-4D97-AF65-F5344CB8AC3E}">
        <p14:creationId xmlns:p14="http://schemas.microsoft.com/office/powerpoint/2010/main" val="2488326686"/>
      </p:ext>
    </p:extLst>
  </p:cSld>
  <p:clrMapOvr>
    <a:masterClrMapping/>
  </p:clrMapOvr>
  <p:timing>
    <p:tnLst>
      <p:par>
        <p:cTn xmlns:p14="http://schemas.microsoft.com/office/powerpoint/2010/mai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969171" y="2861005"/>
            <a:ext cx="5405701" cy="4027593"/>
          </a:xfrm>
          <a:prstGeom prst="rect">
            <a:avLst/>
          </a:prstGeom>
        </p:spPr>
      </p:pic>
      <p:sp>
        <p:nvSpPr>
          <p:cNvPr id="3" name="Content Placeholder 2"/>
          <p:cNvSpPr>
            <a:spLocks noGrp="1"/>
          </p:cNvSpPr>
          <p:nvPr>
            <p:ph idx="1"/>
          </p:nvPr>
        </p:nvSpPr>
        <p:spPr>
          <a:xfrm>
            <a:off x="306011" y="1284575"/>
            <a:ext cx="8644819" cy="4418050"/>
          </a:xfrm>
        </p:spPr>
        <p:txBody>
          <a:bodyPr>
            <a:normAutofit/>
          </a:bodyPr>
          <a:lstStyle/>
          <a:p>
            <a:r>
              <a:rPr lang="en-US" sz="3000" dirty="0" smtClean="0"/>
              <a:t>Kinetic molecular theory explains what an “ideal gas” is</a:t>
            </a:r>
          </a:p>
          <a:p>
            <a:r>
              <a:rPr lang="en-US" sz="3000" dirty="0" smtClean="0"/>
              <a:t>“Ideal” versus “Real” gas</a:t>
            </a:r>
          </a:p>
          <a:p>
            <a:pPr marL="0" indent="0">
              <a:buNone/>
            </a:pPr>
            <a:endParaRPr lang="en-US" sz="3000" b="1" dirty="0" smtClean="0"/>
          </a:p>
          <a:p>
            <a:endParaRPr lang="en-US" dirty="0" smtClean="0"/>
          </a:p>
        </p:txBody>
      </p:sp>
      <p:sp>
        <p:nvSpPr>
          <p:cNvPr id="6" name="Title 1"/>
          <p:cNvSpPr>
            <a:spLocks noGrp="1"/>
          </p:cNvSpPr>
          <p:nvPr>
            <p:ph type="title"/>
          </p:nvPr>
        </p:nvSpPr>
        <p:spPr>
          <a:xfrm>
            <a:off x="1969171" y="482199"/>
            <a:ext cx="4948238" cy="749146"/>
          </a:xfrm>
        </p:spPr>
        <p:txBody>
          <a:bodyPr/>
          <a:lstStyle/>
          <a:p>
            <a:pPr algn="ctr"/>
            <a:r>
              <a:rPr lang="en-US" sz="4000" b="1" dirty="0" smtClean="0"/>
              <a:t>Ideal Gas Law</a:t>
            </a:r>
            <a:endParaRPr lang="en-US" sz="4000" b="1" dirty="0"/>
          </a:p>
        </p:txBody>
      </p:sp>
    </p:spTree>
    <p:extLst>
      <p:ext uri="{BB962C8B-B14F-4D97-AF65-F5344CB8AC3E}">
        <p14:creationId xmlns:p14="http://schemas.microsoft.com/office/powerpoint/2010/main" val="4190013862"/>
      </p:ext>
    </p:extLst>
  </p:cSld>
  <p:clrMapOvr>
    <a:masterClrMapping/>
  </p:clrMapOvr>
  <p:timing>
    <p:tnLst>
      <p:par>
        <p:cTn xmlns:p14="http://schemas.microsoft.com/office/powerpoint/2010/mai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1521" y="1919769"/>
            <a:ext cx="7704081" cy="4418050"/>
          </a:xfrm>
        </p:spPr>
        <p:txBody>
          <a:bodyPr/>
          <a:lstStyle/>
          <a:p>
            <a:pPr lvl="1"/>
            <a:r>
              <a:rPr lang="en-US" sz="3000" b="1" dirty="0" smtClean="0"/>
              <a:t>R constant:</a:t>
            </a:r>
          </a:p>
          <a:p>
            <a:pPr lvl="2"/>
            <a:endParaRPr lang="en-US" sz="3000" dirty="0"/>
          </a:p>
          <a:p>
            <a:pPr lvl="2"/>
            <a:r>
              <a:rPr lang="en-US" sz="3000" dirty="0" smtClean="0"/>
              <a:t> </a:t>
            </a:r>
          </a:p>
          <a:p>
            <a:pPr lvl="2"/>
            <a:endParaRPr lang="en-US" sz="3000" dirty="0" smtClean="0"/>
          </a:p>
          <a:p>
            <a:pPr lvl="2"/>
            <a:r>
              <a:rPr lang="en-US" sz="3000" dirty="0" smtClean="0"/>
              <a:t> </a:t>
            </a:r>
          </a:p>
          <a:p>
            <a:pPr lvl="2"/>
            <a:endParaRPr lang="en-US" sz="3000" dirty="0" smtClean="0"/>
          </a:p>
          <a:p>
            <a:pPr lvl="2"/>
            <a:r>
              <a:rPr lang="en-US" sz="3000" dirty="0"/>
              <a:t> </a:t>
            </a:r>
          </a:p>
          <a:p>
            <a:pPr lvl="2"/>
            <a:endParaRPr lang="en-US" dirty="0" smtClean="0"/>
          </a:p>
        </p:txBody>
      </p:sp>
      <p:sp>
        <p:nvSpPr>
          <p:cNvPr id="6" name="Title 1"/>
          <p:cNvSpPr>
            <a:spLocks noGrp="1"/>
          </p:cNvSpPr>
          <p:nvPr>
            <p:ph type="title"/>
          </p:nvPr>
        </p:nvSpPr>
        <p:spPr>
          <a:xfrm>
            <a:off x="1269947" y="467184"/>
            <a:ext cx="6625144" cy="1138734"/>
          </a:xfrm>
        </p:spPr>
        <p:txBody>
          <a:bodyPr/>
          <a:lstStyle/>
          <a:p>
            <a:pPr algn="ctr"/>
            <a:r>
              <a:rPr lang="en-US" sz="4000" b="1" dirty="0" smtClean="0"/>
              <a:t>Ideal Gas Law: R constant</a:t>
            </a:r>
            <a:endParaRPr lang="en-US" sz="4000" b="1" dirty="0"/>
          </a:p>
        </p:txBody>
      </p:sp>
      <p:graphicFrame>
        <p:nvGraphicFramePr>
          <p:cNvPr id="2" name="Object 1"/>
          <p:cNvGraphicFramePr>
            <a:graphicFrameLocks noChangeAspect="1"/>
          </p:cNvGraphicFramePr>
          <p:nvPr>
            <p:extLst>
              <p:ext uri="{D42A27DB-BD31-4B8C-83A1-F6EECF244321}">
                <p14:modId xmlns:p14="http://schemas.microsoft.com/office/powerpoint/2010/main" val="1164635617"/>
              </p:ext>
            </p:extLst>
          </p:nvPr>
        </p:nvGraphicFramePr>
        <p:xfrm>
          <a:off x="1563115" y="2600292"/>
          <a:ext cx="3639078" cy="1025558"/>
        </p:xfrm>
        <a:graphic>
          <a:graphicData uri="http://schemas.openxmlformats.org/presentationml/2006/ole">
            <mc:AlternateContent xmlns:mc="http://schemas.openxmlformats.org/markup-compatibility/2006">
              <mc:Choice xmlns:v="urn:schemas-microsoft-com:vml" Requires="v">
                <p:oleObj spid="_x0000_s7212" name="Equation" r:id="rId3" imgW="1397000" imgH="393700" progId="Equation.3">
                  <p:embed/>
                </p:oleObj>
              </mc:Choice>
              <mc:Fallback>
                <p:oleObj name="Equation" r:id="rId3" imgW="1397000" imgH="393700" progId="Equation.3">
                  <p:embed/>
                  <p:pic>
                    <p:nvPicPr>
                      <p:cNvPr id="0" name=""/>
                      <p:cNvPicPr/>
                      <p:nvPr/>
                    </p:nvPicPr>
                    <p:blipFill>
                      <a:blip r:embed="rId4"/>
                      <a:stretch>
                        <a:fillRect/>
                      </a:stretch>
                    </p:blipFill>
                    <p:spPr>
                      <a:xfrm>
                        <a:off x="1563115" y="2600292"/>
                        <a:ext cx="3639078" cy="1025558"/>
                      </a:xfrm>
                      <a:prstGeom prst="rect">
                        <a:avLst/>
                      </a:prstGeom>
                    </p:spPr>
                  </p:pic>
                </p:oleObj>
              </mc:Fallback>
            </mc:AlternateContent>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val="995406967"/>
              </p:ext>
            </p:extLst>
          </p:nvPr>
        </p:nvGraphicFramePr>
        <p:xfrm>
          <a:off x="1563114" y="3750355"/>
          <a:ext cx="4245938" cy="1036410"/>
        </p:xfrm>
        <a:graphic>
          <a:graphicData uri="http://schemas.openxmlformats.org/presentationml/2006/ole">
            <mc:AlternateContent xmlns:mc="http://schemas.openxmlformats.org/markup-compatibility/2006">
              <mc:Choice xmlns:v="urn:schemas-microsoft-com:vml" Requires="v">
                <p:oleObj spid="_x0000_s7213" name="Equation" r:id="rId5" imgW="1612900" imgH="393700" progId="Equation.3">
                  <p:embed/>
                </p:oleObj>
              </mc:Choice>
              <mc:Fallback>
                <p:oleObj name="Equation" r:id="rId5" imgW="1612900" imgH="393700" progId="Equation.3">
                  <p:embed/>
                  <p:pic>
                    <p:nvPicPr>
                      <p:cNvPr id="0" name=""/>
                      <p:cNvPicPr/>
                      <p:nvPr/>
                    </p:nvPicPr>
                    <p:blipFill>
                      <a:blip r:embed="rId6"/>
                      <a:stretch>
                        <a:fillRect/>
                      </a:stretch>
                    </p:blipFill>
                    <p:spPr>
                      <a:xfrm>
                        <a:off x="1563114" y="3750355"/>
                        <a:ext cx="4245938" cy="1036410"/>
                      </a:xfrm>
                      <a:prstGeom prst="rect">
                        <a:avLst/>
                      </a:prstGeom>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125585000"/>
              </p:ext>
            </p:extLst>
          </p:nvPr>
        </p:nvGraphicFramePr>
        <p:xfrm>
          <a:off x="1563115" y="4786764"/>
          <a:ext cx="4144890" cy="1011745"/>
        </p:xfrm>
        <a:graphic>
          <a:graphicData uri="http://schemas.openxmlformats.org/presentationml/2006/ole">
            <mc:AlternateContent xmlns:mc="http://schemas.openxmlformats.org/markup-compatibility/2006">
              <mc:Choice xmlns:v="urn:schemas-microsoft-com:vml" Requires="v">
                <p:oleObj spid="_x0000_s7214" name="Equation" r:id="rId7" imgW="1612900" imgH="393700" progId="Equation.3">
                  <p:embed/>
                </p:oleObj>
              </mc:Choice>
              <mc:Fallback>
                <p:oleObj name="Equation" r:id="rId7" imgW="1612900" imgH="393700" progId="Equation.3">
                  <p:embed/>
                  <p:pic>
                    <p:nvPicPr>
                      <p:cNvPr id="0" name=""/>
                      <p:cNvPicPr/>
                      <p:nvPr/>
                    </p:nvPicPr>
                    <p:blipFill>
                      <a:blip r:embed="rId8"/>
                      <a:stretch>
                        <a:fillRect/>
                      </a:stretch>
                    </p:blipFill>
                    <p:spPr>
                      <a:xfrm>
                        <a:off x="1563115" y="4786764"/>
                        <a:ext cx="4144890" cy="1011745"/>
                      </a:xfrm>
                      <a:prstGeom prst="rect">
                        <a:avLst/>
                      </a:prstGeom>
                    </p:spPr>
                  </p:pic>
                </p:oleObj>
              </mc:Fallback>
            </mc:AlternateContent>
          </a:graphicData>
        </a:graphic>
      </p:graphicFrame>
    </p:spTree>
    <p:extLst>
      <p:ext uri="{BB962C8B-B14F-4D97-AF65-F5344CB8AC3E}">
        <p14:creationId xmlns:p14="http://schemas.microsoft.com/office/powerpoint/2010/main" val="1290580096"/>
      </p:ext>
    </p:extLst>
  </p:cSld>
  <p:clrMapOvr>
    <a:masterClrMapping/>
  </p:clrMapOvr>
  <p:timing>
    <p:tnLst>
      <p:par>
        <p:cTn xmlns:p14="http://schemas.microsoft.com/office/powerpoint/2010/mai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1521" y="1919769"/>
            <a:ext cx="7704081" cy="4418050"/>
          </a:xfrm>
        </p:spPr>
        <p:txBody>
          <a:bodyPr>
            <a:normAutofit/>
          </a:bodyPr>
          <a:lstStyle/>
          <a:p>
            <a:pPr lvl="2"/>
            <a:r>
              <a:rPr lang="en-US" sz="3000" b="1" dirty="0" smtClean="0"/>
              <a:t>Ideal Gas Law: </a:t>
            </a:r>
            <a:endParaRPr lang="en-US" sz="3000" dirty="0" smtClean="0"/>
          </a:p>
          <a:p>
            <a:pPr marL="457200" lvl="2" indent="0">
              <a:buNone/>
            </a:pPr>
            <a:endParaRPr lang="en-US" sz="3000" b="1" dirty="0" smtClean="0"/>
          </a:p>
        </p:txBody>
      </p:sp>
      <p:sp>
        <p:nvSpPr>
          <p:cNvPr id="6" name="Title 1"/>
          <p:cNvSpPr>
            <a:spLocks noGrp="1"/>
          </p:cNvSpPr>
          <p:nvPr>
            <p:ph type="title"/>
          </p:nvPr>
        </p:nvSpPr>
        <p:spPr>
          <a:xfrm>
            <a:off x="1269947" y="467184"/>
            <a:ext cx="6625144" cy="1138734"/>
          </a:xfrm>
        </p:spPr>
        <p:txBody>
          <a:bodyPr/>
          <a:lstStyle/>
          <a:p>
            <a:pPr algn="ctr"/>
            <a:r>
              <a:rPr lang="en-US" sz="4000" b="1" dirty="0" smtClean="0"/>
              <a:t>Ideal Gas Law</a:t>
            </a:r>
            <a:endParaRPr lang="en-US" sz="4000" b="1" dirty="0"/>
          </a:p>
        </p:txBody>
      </p:sp>
      <p:pic>
        <p:nvPicPr>
          <p:cNvPr id="7" name="Picture 6"/>
          <p:cNvPicPr>
            <a:picLocks noChangeAspect="1"/>
          </p:cNvPicPr>
          <p:nvPr/>
        </p:nvPicPr>
        <p:blipFill>
          <a:blip r:embed="rId2"/>
          <a:stretch>
            <a:fillRect/>
          </a:stretch>
        </p:blipFill>
        <p:spPr>
          <a:xfrm>
            <a:off x="2315086" y="2659226"/>
            <a:ext cx="4248855" cy="3186641"/>
          </a:xfrm>
          <a:prstGeom prst="rect">
            <a:avLst/>
          </a:prstGeom>
        </p:spPr>
      </p:pic>
    </p:spTree>
    <p:extLst>
      <p:ext uri="{BB962C8B-B14F-4D97-AF65-F5344CB8AC3E}">
        <p14:creationId xmlns:p14="http://schemas.microsoft.com/office/powerpoint/2010/main" val="707848642"/>
      </p:ext>
    </p:extLst>
  </p:cSld>
  <p:clrMapOvr>
    <a:masterClrMapping/>
  </p:clrMapOvr>
  <p:timing>
    <p:tnLst>
      <p:par>
        <p:cTn xmlns:p14="http://schemas.microsoft.com/office/powerpoint/2010/mai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1521" y="1919769"/>
            <a:ext cx="7704081" cy="4418050"/>
          </a:xfrm>
        </p:spPr>
        <p:txBody>
          <a:bodyPr>
            <a:normAutofit/>
          </a:bodyPr>
          <a:lstStyle/>
          <a:p>
            <a:pPr lvl="2"/>
            <a:r>
              <a:rPr lang="en-US" sz="3000" dirty="0" smtClean="0"/>
              <a:t>What is the pressure in </a:t>
            </a:r>
            <a:r>
              <a:rPr lang="en-US" sz="3000" dirty="0" err="1" smtClean="0"/>
              <a:t>atm</a:t>
            </a:r>
            <a:r>
              <a:rPr lang="en-US" sz="3000" dirty="0" smtClean="0"/>
              <a:t> of a 0.108mol sample of He gas at a temperature of 20°C if its volume is 0.505L?</a:t>
            </a:r>
          </a:p>
          <a:p>
            <a:pPr marL="457200" lvl="2" indent="0">
              <a:buNone/>
            </a:pPr>
            <a:endParaRPr lang="en-US" sz="3000" dirty="0" smtClean="0"/>
          </a:p>
          <a:p>
            <a:pPr marL="457200" lvl="2" indent="0">
              <a:buNone/>
            </a:pPr>
            <a:r>
              <a:rPr lang="en-US" sz="3000" dirty="0" smtClean="0"/>
              <a:t>(R = 0.0821atm*L*K</a:t>
            </a:r>
            <a:r>
              <a:rPr lang="en-US" sz="3000" baseline="30000" dirty="0" smtClean="0"/>
              <a:t>-1 </a:t>
            </a:r>
            <a:r>
              <a:rPr lang="en-US" sz="3000" dirty="0" smtClean="0"/>
              <a:t>or </a:t>
            </a:r>
          </a:p>
          <a:p>
            <a:pPr marL="457200" lvl="2" indent="0">
              <a:buNone/>
            </a:pPr>
            <a:r>
              <a:rPr lang="en-US" sz="3000" dirty="0" smtClean="0"/>
              <a:t>R = 8.314kPa*L*K</a:t>
            </a:r>
            <a:r>
              <a:rPr lang="en-US" sz="3000" baseline="30000" dirty="0" smtClean="0"/>
              <a:t>-1</a:t>
            </a:r>
            <a:r>
              <a:rPr lang="en-US" sz="3000" dirty="0" smtClean="0"/>
              <a:t> or</a:t>
            </a:r>
          </a:p>
          <a:p>
            <a:pPr marL="457200" lvl="2" indent="0">
              <a:buNone/>
            </a:pPr>
            <a:r>
              <a:rPr lang="en-US" sz="3000" dirty="0" smtClean="0"/>
              <a:t>R = 62.4mmHg*L*K</a:t>
            </a:r>
            <a:r>
              <a:rPr lang="en-US" sz="3000" baseline="30000" dirty="0" smtClean="0"/>
              <a:t>-1</a:t>
            </a:r>
            <a:r>
              <a:rPr lang="en-US" sz="3000" dirty="0" smtClean="0"/>
              <a:t>)</a:t>
            </a:r>
          </a:p>
          <a:p>
            <a:pPr lvl="2"/>
            <a:endParaRPr lang="en-US" sz="3000" dirty="0" smtClean="0"/>
          </a:p>
        </p:txBody>
      </p:sp>
      <p:sp>
        <p:nvSpPr>
          <p:cNvPr id="6" name="Title 1"/>
          <p:cNvSpPr>
            <a:spLocks noGrp="1"/>
          </p:cNvSpPr>
          <p:nvPr>
            <p:ph type="title"/>
          </p:nvPr>
        </p:nvSpPr>
        <p:spPr>
          <a:xfrm>
            <a:off x="1269947" y="467184"/>
            <a:ext cx="6625144" cy="1138734"/>
          </a:xfrm>
        </p:spPr>
        <p:txBody>
          <a:bodyPr/>
          <a:lstStyle/>
          <a:p>
            <a:pPr algn="ctr"/>
            <a:r>
              <a:rPr lang="en-US" sz="4000" b="1" dirty="0" smtClean="0"/>
              <a:t>Sample Problem</a:t>
            </a:r>
            <a:endParaRPr lang="en-US" sz="4000" b="1" dirty="0"/>
          </a:p>
        </p:txBody>
      </p:sp>
    </p:spTree>
    <p:extLst>
      <p:ext uri="{BB962C8B-B14F-4D97-AF65-F5344CB8AC3E}">
        <p14:creationId xmlns:p14="http://schemas.microsoft.com/office/powerpoint/2010/main" val="1722508771"/>
      </p:ext>
    </p:extLst>
  </p:cSld>
  <p:clrMapOvr>
    <a:masterClrMapping/>
  </p:clrMapOvr>
  <p:timing>
    <p:tnLst>
      <p:par>
        <p:cTn xmlns:p14="http://schemas.microsoft.com/office/powerpoint/2010/mai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1521" y="1919769"/>
            <a:ext cx="7704081" cy="4418050"/>
          </a:xfrm>
        </p:spPr>
        <p:txBody>
          <a:bodyPr>
            <a:normAutofit/>
          </a:bodyPr>
          <a:lstStyle/>
          <a:p>
            <a:pPr lvl="2"/>
            <a:r>
              <a:rPr lang="en-US" sz="3000" dirty="0" smtClean="0"/>
              <a:t>What is the pressure in </a:t>
            </a:r>
            <a:r>
              <a:rPr lang="en-US" sz="3000" dirty="0" err="1" smtClean="0"/>
              <a:t>atm</a:t>
            </a:r>
            <a:r>
              <a:rPr lang="en-US" sz="3000" dirty="0" smtClean="0"/>
              <a:t> of a 0.108mol sample of He gas at a temperature of 20°C if its volume is 0.505L?</a:t>
            </a:r>
          </a:p>
          <a:p>
            <a:pPr lvl="2"/>
            <a:r>
              <a:rPr lang="en-US" sz="3000" b="1" dirty="0" smtClean="0"/>
              <a:t>ANSWER: 5.14atm</a:t>
            </a:r>
          </a:p>
          <a:p>
            <a:pPr lvl="2"/>
            <a:endParaRPr lang="en-US" sz="3000" dirty="0" smtClean="0"/>
          </a:p>
        </p:txBody>
      </p:sp>
      <p:sp>
        <p:nvSpPr>
          <p:cNvPr id="6" name="Title 1"/>
          <p:cNvSpPr>
            <a:spLocks noGrp="1"/>
          </p:cNvSpPr>
          <p:nvPr>
            <p:ph type="title"/>
          </p:nvPr>
        </p:nvSpPr>
        <p:spPr>
          <a:xfrm>
            <a:off x="1269947" y="467184"/>
            <a:ext cx="6625144" cy="1138734"/>
          </a:xfrm>
        </p:spPr>
        <p:txBody>
          <a:bodyPr/>
          <a:lstStyle/>
          <a:p>
            <a:pPr algn="ctr"/>
            <a:r>
              <a:rPr lang="en-US" sz="4000" b="1" dirty="0" smtClean="0"/>
              <a:t>Sample Problem</a:t>
            </a:r>
            <a:endParaRPr lang="en-US" sz="4000" b="1" dirty="0"/>
          </a:p>
        </p:txBody>
      </p:sp>
    </p:spTree>
    <p:extLst>
      <p:ext uri="{BB962C8B-B14F-4D97-AF65-F5344CB8AC3E}">
        <p14:creationId xmlns:p14="http://schemas.microsoft.com/office/powerpoint/2010/main" val="1200919130"/>
      </p:ext>
    </p:extLst>
  </p:cSld>
  <p:clrMapOvr>
    <a:masterClrMapping/>
  </p:clrMapOvr>
  <p:timing>
    <p:tnLst>
      <p:par>
        <p:cTn xmlns:p14="http://schemas.microsoft.com/office/powerpoint/2010/mai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13115" y="1919769"/>
            <a:ext cx="8323507" cy="4418050"/>
          </a:xfrm>
        </p:spPr>
        <p:txBody>
          <a:bodyPr>
            <a:normAutofit/>
          </a:bodyPr>
          <a:lstStyle/>
          <a:p>
            <a:pPr lvl="2"/>
            <a:r>
              <a:rPr lang="en-US" sz="2500" dirty="0" smtClean="0"/>
              <a:t>Dentists sometimes use laughing gas (N</a:t>
            </a:r>
            <a:r>
              <a:rPr lang="en-US" sz="2500" baseline="-25000" dirty="0" smtClean="0"/>
              <a:t>2</a:t>
            </a:r>
            <a:r>
              <a:rPr lang="en-US" sz="2500" dirty="0" smtClean="0"/>
              <a:t>O) to keep patients relaxed during dental procedures. If I have 2.4 moles of laughing gas in a 45L container at 97°C, what is the pressure in </a:t>
            </a:r>
            <a:r>
              <a:rPr lang="en-US" sz="2500" dirty="0" err="1" smtClean="0"/>
              <a:t>kPa</a:t>
            </a:r>
            <a:r>
              <a:rPr lang="en-US" sz="2500" dirty="0" smtClean="0"/>
              <a:t>?</a:t>
            </a:r>
          </a:p>
          <a:p>
            <a:pPr lvl="2"/>
            <a:endParaRPr lang="en-US" sz="2500" dirty="0"/>
          </a:p>
          <a:p>
            <a:pPr marL="457200" lvl="2" indent="0">
              <a:buNone/>
            </a:pPr>
            <a:r>
              <a:rPr lang="en-US" sz="2500" dirty="0"/>
              <a:t>(R = 0.0821atm*L*K</a:t>
            </a:r>
            <a:r>
              <a:rPr lang="en-US" sz="2500" baseline="30000" dirty="0"/>
              <a:t>-1 </a:t>
            </a:r>
            <a:r>
              <a:rPr lang="en-US" sz="2500" dirty="0"/>
              <a:t>or </a:t>
            </a:r>
          </a:p>
          <a:p>
            <a:pPr marL="457200" lvl="2" indent="0">
              <a:buNone/>
            </a:pPr>
            <a:r>
              <a:rPr lang="en-US" sz="2500" dirty="0"/>
              <a:t>R = 8.314kPa*L*K</a:t>
            </a:r>
            <a:r>
              <a:rPr lang="en-US" sz="2500" baseline="30000" dirty="0"/>
              <a:t>-1</a:t>
            </a:r>
            <a:r>
              <a:rPr lang="en-US" sz="2500" dirty="0"/>
              <a:t> or</a:t>
            </a:r>
          </a:p>
          <a:p>
            <a:pPr marL="457200" lvl="2" indent="0">
              <a:buNone/>
            </a:pPr>
            <a:r>
              <a:rPr lang="en-US" sz="2500" dirty="0"/>
              <a:t>R = 62.4mmHg*L*K</a:t>
            </a:r>
            <a:r>
              <a:rPr lang="en-US" sz="2500" baseline="30000" dirty="0"/>
              <a:t>-1</a:t>
            </a:r>
            <a:r>
              <a:rPr lang="en-US" sz="2500" dirty="0"/>
              <a:t>)</a:t>
            </a:r>
          </a:p>
          <a:p>
            <a:pPr lvl="2"/>
            <a:endParaRPr lang="en-US" sz="2500" dirty="0" smtClean="0"/>
          </a:p>
        </p:txBody>
      </p:sp>
      <p:sp>
        <p:nvSpPr>
          <p:cNvPr id="6" name="Title 1"/>
          <p:cNvSpPr>
            <a:spLocks noGrp="1"/>
          </p:cNvSpPr>
          <p:nvPr>
            <p:ph type="title"/>
          </p:nvPr>
        </p:nvSpPr>
        <p:spPr>
          <a:xfrm>
            <a:off x="1269947" y="467184"/>
            <a:ext cx="6625144" cy="1138734"/>
          </a:xfrm>
        </p:spPr>
        <p:txBody>
          <a:bodyPr/>
          <a:lstStyle/>
          <a:p>
            <a:pPr algn="ctr"/>
            <a:r>
              <a:rPr lang="en-US" sz="4000" b="1" dirty="0" smtClean="0"/>
              <a:t>Sample Problem</a:t>
            </a:r>
            <a:endParaRPr lang="en-US" sz="4000" b="1" dirty="0"/>
          </a:p>
        </p:txBody>
      </p:sp>
    </p:spTree>
    <p:extLst>
      <p:ext uri="{BB962C8B-B14F-4D97-AF65-F5344CB8AC3E}">
        <p14:creationId xmlns:p14="http://schemas.microsoft.com/office/powerpoint/2010/main" val="509016106"/>
      </p:ext>
    </p:extLst>
  </p:cSld>
  <p:clrMapOvr>
    <a:masterClrMapping/>
  </p:clrMapOvr>
  <p:timing>
    <p:tnLst>
      <p:par>
        <p:cTn xmlns:p14="http://schemas.microsoft.com/office/powerpoint/2010/mai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13115" y="1919769"/>
            <a:ext cx="8323507" cy="4704914"/>
          </a:xfrm>
        </p:spPr>
        <p:txBody>
          <a:bodyPr>
            <a:normAutofit/>
          </a:bodyPr>
          <a:lstStyle/>
          <a:p>
            <a:pPr lvl="2"/>
            <a:r>
              <a:rPr lang="en-US" sz="2500" dirty="0" smtClean="0"/>
              <a:t>Dentists sometimes use laughing gas (N</a:t>
            </a:r>
            <a:r>
              <a:rPr lang="en-US" sz="2500" baseline="-25000" dirty="0" smtClean="0"/>
              <a:t>2</a:t>
            </a:r>
            <a:r>
              <a:rPr lang="en-US" sz="2500" dirty="0" smtClean="0"/>
              <a:t>O) to keep patients relaxed during dental procedures. If I have 2.4 moles of laughing gas in a 45L container at 97°C, what is the pressure in </a:t>
            </a:r>
            <a:r>
              <a:rPr lang="en-US" sz="2500" dirty="0" err="1" smtClean="0"/>
              <a:t>kPa</a:t>
            </a:r>
            <a:r>
              <a:rPr lang="en-US" sz="2500" dirty="0" smtClean="0"/>
              <a:t>?</a:t>
            </a:r>
          </a:p>
          <a:p>
            <a:pPr marL="457200" lvl="2" indent="0">
              <a:buNone/>
            </a:pPr>
            <a:endParaRPr lang="en-US" sz="2500" dirty="0"/>
          </a:p>
          <a:p>
            <a:pPr lvl="2"/>
            <a:r>
              <a:rPr lang="en-US" sz="2500" b="1" dirty="0" smtClean="0"/>
              <a:t>ANSWER: 164.1kPa</a:t>
            </a:r>
          </a:p>
          <a:p>
            <a:pPr lvl="2"/>
            <a:endParaRPr lang="en-US" sz="2500" b="1" dirty="0"/>
          </a:p>
          <a:p>
            <a:pPr lvl="2"/>
            <a:endParaRPr lang="en-US" sz="2500" b="1" dirty="0" smtClean="0"/>
          </a:p>
          <a:p>
            <a:pPr marL="457200" lvl="2" indent="0">
              <a:buNone/>
            </a:pPr>
            <a:r>
              <a:rPr lang="en-US" sz="2500" b="1" dirty="0" smtClean="0"/>
              <a:t>HOMEWORK: </a:t>
            </a:r>
            <a:r>
              <a:rPr lang="en-US" sz="2500" dirty="0" smtClean="0"/>
              <a:t>Practice problems p. 488 #1</a:t>
            </a:r>
            <a:r>
              <a:rPr lang="en-US" sz="2500" smtClean="0"/>
              <a:t>, </a:t>
            </a:r>
            <a:r>
              <a:rPr lang="en-US" sz="2500" smtClean="0"/>
              <a:t>3, </a:t>
            </a:r>
            <a:r>
              <a:rPr lang="en-US" sz="2500" dirty="0" smtClean="0"/>
              <a:t>4, 5, 6 </a:t>
            </a:r>
            <a:endParaRPr lang="en-US" sz="2500" b="1" dirty="0"/>
          </a:p>
          <a:p>
            <a:pPr lvl="2"/>
            <a:endParaRPr lang="en-US" sz="2500" dirty="0" smtClean="0"/>
          </a:p>
        </p:txBody>
      </p:sp>
      <p:sp>
        <p:nvSpPr>
          <p:cNvPr id="6" name="Title 1"/>
          <p:cNvSpPr>
            <a:spLocks noGrp="1"/>
          </p:cNvSpPr>
          <p:nvPr>
            <p:ph type="title"/>
          </p:nvPr>
        </p:nvSpPr>
        <p:spPr>
          <a:xfrm>
            <a:off x="1269947" y="467184"/>
            <a:ext cx="6625144" cy="1138734"/>
          </a:xfrm>
        </p:spPr>
        <p:txBody>
          <a:bodyPr/>
          <a:lstStyle/>
          <a:p>
            <a:pPr algn="ctr"/>
            <a:r>
              <a:rPr lang="en-US" sz="4000" b="1" dirty="0" smtClean="0"/>
              <a:t>Sample Problem</a:t>
            </a:r>
            <a:endParaRPr lang="en-US" sz="4000" b="1" dirty="0"/>
          </a:p>
        </p:txBody>
      </p:sp>
    </p:spTree>
    <p:extLst>
      <p:ext uri="{BB962C8B-B14F-4D97-AF65-F5344CB8AC3E}">
        <p14:creationId xmlns:p14="http://schemas.microsoft.com/office/powerpoint/2010/main" val="150250497"/>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969171" y="467184"/>
            <a:ext cx="4948238" cy="1138734"/>
          </a:xfrm>
        </p:spPr>
        <p:txBody>
          <a:bodyPr/>
          <a:lstStyle/>
          <a:p>
            <a:pPr algn="ctr"/>
            <a:r>
              <a:rPr lang="en-US" sz="3400" b="1" dirty="0" smtClean="0"/>
              <a:t>Kinetic Molecular Theory</a:t>
            </a:r>
            <a:endParaRPr lang="en-US" sz="3400" b="1" dirty="0"/>
          </a:p>
        </p:txBody>
      </p:sp>
      <p:sp>
        <p:nvSpPr>
          <p:cNvPr id="3" name="Content Placeholder 2"/>
          <p:cNvSpPr>
            <a:spLocks noGrp="1"/>
          </p:cNvSpPr>
          <p:nvPr>
            <p:ph idx="1"/>
          </p:nvPr>
        </p:nvSpPr>
        <p:spPr>
          <a:xfrm>
            <a:off x="671521" y="1708114"/>
            <a:ext cx="7704081" cy="4418050"/>
          </a:xfrm>
        </p:spPr>
        <p:txBody>
          <a:bodyPr>
            <a:normAutofit/>
          </a:bodyPr>
          <a:lstStyle/>
          <a:p>
            <a:r>
              <a:rPr lang="en-US" sz="2400" dirty="0" smtClean="0"/>
              <a:t>A series of postulates that help explain how gases work (their properties, mechanisms and interactions) on a micro scale</a:t>
            </a:r>
            <a:endParaRPr lang="en-US" sz="2400" dirty="0"/>
          </a:p>
        </p:txBody>
      </p:sp>
      <p:pic>
        <p:nvPicPr>
          <p:cNvPr id="4" name="Picture 3"/>
          <p:cNvPicPr>
            <a:picLocks noChangeAspect="1"/>
          </p:cNvPicPr>
          <p:nvPr/>
        </p:nvPicPr>
        <p:blipFill>
          <a:blip r:embed="rId2"/>
          <a:stretch>
            <a:fillRect/>
          </a:stretch>
        </p:blipFill>
        <p:spPr>
          <a:xfrm>
            <a:off x="4980659" y="3422650"/>
            <a:ext cx="3873500" cy="2908300"/>
          </a:xfrm>
          <a:prstGeom prst="rect">
            <a:avLst/>
          </a:prstGeom>
        </p:spPr>
      </p:pic>
      <p:pic>
        <p:nvPicPr>
          <p:cNvPr id="5" name="Picture 4"/>
          <p:cNvPicPr>
            <a:picLocks noChangeAspect="1"/>
          </p:cNvPicPr>
          <p:nvPr/>
        </p:nvPicPr>
        <p:blipFill>
          <a:blip r:embed="rId3"/>
          <a:stretch>
            <a:fillRect/>
          </a:stretch>
        </p:blipFill>
        <p:spPr>
          <a:xfrm>
            <a:off x="418864" y="2808734"/>
            <a:ext cx="3810000" cy="3810000"/>
          </a:xfrm>
          <a:prstGeom prst="rect">
            <a:avLst/>
          </a:prstGeom>
        </p:spPr>
      </p:pic>
    </p:spTree>
    <p:extLst>
      <p:ext uri="{BB962C8B-B14F-4D97-AF65-F5344CB8AC3E}">
        <p14:creationId xmlns:p14="http://schemas.microsoft.com/office/powerpoint/2010/main" val="208204184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1521" y="1919769"/>
            <a:ext cx="7704081" cy="4418050"/>
          </a:xfrm>
        </p:spPr>
        <p:txBody>
          <a:bodyPr/>
          <a:lstStyle/>
          <a:p>
            <a:r>
              <a:rPr lang="en-US" b="1" i="1" dirty="0"/>
              <a:t>Gases consist of large numbers of tiny particles that are far apart relative to their own size.</a:t>
            </a:r>
            <a:endParaRPr lang="en-US" dirty="0"/>
          </a:p>
          <a:p>
            <a:r>
              <a:rPr lang="en-US" b="1" i="1" dirty="0"/>
              <a:t>There are no forces of attraction or repulsion between gas particles.</a:t>
            </a:r>
            <a:endParaRPr lang="en-US" dirty="0"/>
          </a:p>
          <a:p>
            <a:r>
              <a:rPr lang="en-US" b="1" i="1" dirty="0"/>
              <a:t>Gas particles move continuously, rapidly, and randomly in straight lines in all directions.</a:t>
            </a:r>
            <a:endParaRPr lang="en-US" dirty="0"/>
          </a:p>
          <a:p>
            <a:r>
              <a:rPr lang="en-US" b="1" i="1" dirty="0"/>
              <a:t>All collisions between particles and each other or the container are considered to be elastic collisions (no loss of kinetic energy)</a:t>
            </a:r>
            <a:endParaRPr lang="en-US" dirty="0"/>
          </a:p>
          <a:p>
            <a:r>
              <a:rPr lang="en-US" b="1" i="1" dirty="0"/>
              <a:t>The average kinetic energy depends on the temperature of the gas  (directly increases with temperature increase)</a:t>
            </a:r>
            <a:endParaRPr lang="en-US" dirty="0"/>
          </a:p>
          <a:p>
            <a:pPr marL="0" indent="0">
              <a:buNone/>
            </a:pPr>
            <a:endParaRPr lang="en-US" dirty="0" smtClean="0"/>
          </a:p>
        </p:txBody>
      </p:sp>
      <p:sp>
        <p:nvSpPr>
          <p:cNvPr id="6" name="Title 1"/>
          <p:cNvSpPr>
            <a:spLocks noGrp="1"/>
          </p:cNvSpPr>
          <p:nvPr>
            <p:ph type="title"/>
          </p:nvPr>
        </p:nvSpPr>
        <p:spPr>
          <a:xfrm>
            <a:off x="1969171" y="467184"/>
            <a:ext cx="4948238" cy="1138734"/>
          </a:xfrm>
        </p:spPr>
        <p:txBody>
          <a:bodyPr/>
          <a:lstStyle/>
          <a:p>
            <a:pPr algn="ctr"/>
            <a:r>
              <a:rPr lang="en-US" sz="3400" b="1" dirty="0" smtClean="0"/>
              <a:t>Kinetic Molecular Theory</a:t>
            </a:r>
            <a:endParaRPr lang="en-US" sz="3400" b="1" dirty="0"/>
          </a:p>
        </p:txBody>
      </p:sp>
    </p:spTree>
    <p:extLst>
      <p:ext uri="{BB962C8B-B14F-4D97-AF65-F5344CB8AC3E}">
        <p14:creationId xmlns:p14="http://schemas.microsoft.com/office/powerpoint/2010/main" val="1560938905"/>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Inspiration">
  <a:themeElements>
    <a:clrScheme name="Inspiration">
      <a:dk1>
        <a:sysClr val="windowText" lastClr="000000"/>
      </a:dk1>
      <a:lt1>
        <a:sysClr val="window" lastClr="FFFFFF"/>
      </a:lt1>
      <a:dk2>
        <a:srgbClr val="2F2F26"/>
      </a:dk2>
      <a:lt2>
        <a:srgbClr val="9FA795"/>
      </a:lt2>
      <a:accent1>
        <a:srgbClr val="749805"/>
      </a:accent1>
      <a:accent2>
        <a:srgbClr val="BACC82"/>
      </a:accent2>
      <a:accent3>
        <a:srgbClr val="6E9EC2"/>
      </a:accent3>
      <a:accent4>
        <a:srgbClr val="2046A5"/>
      </a:accent4>
      <a:accent5>
        <a:srgbClr val="5039C6"/>
      </a:accent5>
      <a:accent6>
        <a:srgbClr val="7411D0"/>
      </a:accent6>
      <a:hlink>
        <a:srgbClr val="FFC000"/>
      </a:hlink>
      <a:folHlink>
        <a:srgbClr val="C0C000"/>
      </a:folHlink>
    </a:clrScheme>
    <a:fontScheme name="Inspiration">
      <a:majorFont>
        <a:latin typeface="News Gothic MT"/>
        <a:ea typeface=""/>
        <a:cs typeface=""/>
        <a:font script="Jpan" typeface="メイリオ"/>
        <a:font script="Hans" typeface="宋体"/>
        <a:font script="Hant" typeface="新細明體"/>
      </a:majorFont>
      <a:minorFont>
        <a:latin typeface="News Gothic MT"/>
        <a:ea typeface=""/>
        <a:cs typeface=""/>
        <a:font script="Jpan" typeface="メイリオ"/>
        <a:font script="Hans" typeface="宋体"/>
        <a:font script="Hant" typeface="新細明體"/>
      </a:minorFont>
    </a:fontScheme>
    <a:fmtScheme name="Inspiration">
      <a:fillStyleLst>
        <a:solidFill>
          <a:schemeClr val="phClr"/>
        </a:solidFill>
        <a:gradFill rotWithShape="1">
          <a:gsLst>
            <a:gs pos="25000">
              <a:schemeClr val="phClr">
                <a:tint val="90000"/>
                <a:shade val="100000"/>
                <a:alpha val="90000"/>
                <a:satMod val="150000"/>
              </a:schemeClr>
            </a:gs>
            <a:gs pos="100000">
              <a:schemeClr val="phClr">
                <a:tint val="100000"/>
                <a:shade val="60000"/>
                <a:satMod val="135000"/>
              </a:schemeClr>
            </a:gs>
          </a:gsLst>
          <a:path path="circle">
            <a:fillToRect l="50000" t="50000" r="50000" b="50000"/>
          </a:path>
        </a:gradFill>
        <a:gradFill rotWithShape="1">
          <a:gsLst>
            <a:gs pos="0">
              <a:schemeClr val="phClr">
                <a:tint val="90000"/>
                <a:shade val="100000"/>
                <a:alpha val="85000"/>
                <a:satMod val="150000"/>
              </a:schemeClr>
            </a:gs>
            <a:gs pos="33000">
              <a:schemeClr val="phClr">
                <a:tint val="90000"/>
                <a:shade val="100000"/>
                <a:alpha val="95000"/>
                <a:satMod val="130000"/>
              </a:schemeClr>
            </a:gs>
            <a:gs pos="67000">
              <a:schemeClr val="phClr">
                <a:shade val="70000"/>
                <a:satMod val="135000"/>
              </a:schemeClr>
            </a:gs>
            <a:gs pos="100000">
              <a:schemeClr val="phClr">
                <a:shade val="50000"/>
                <a:satMod val="135000"/>
              </a:schemeClr>
            </a:gs>
          </a:gsLst>
          <a:lin ang="13200000" scaled="1"/>
        </a:gradFill>
      </a:fillStyleLst>
      <a:lnStyleLst>
        <a:ln w="12700" cap="flat" cmpd="sng" algn="ctr">
          <a:solidFill>
            <a:schemeClr val="phClr">
              <a:shade val="95000"/>
              <a:satMod val="105000"/>
            </a:schemeClr>
          </a:solidFill>
          <a:prstDash val="solid"/>
        </a:ln>
        <a:ln w="38100" cap="flat" cmpd="thickThin" algn="ctr">
          <a:solidFill>
            <a:schemeClr val="phClr"/>
          </a:solidFill>
          <a:prstDash val="solid"/>
        </a:ln>
        <a:ln w="38100" cap="flat" cmpd="thinThick" algn="ctr">
          <a:solidFill>
            <a:schemeClr val="phClr"/>
          </a:solidFill>
          <a:prstDash val="solid"/>
        </a:ln>
      </a:lnStyleLst>
      <a:effectStyleLst>
        <a:effectStyle>
          <a:effectLst/>
        </a:effectStyle>
        <a:effectStyle>
          <a:effectLst/>
          <a:scene3d>
            <a:camera prst="orthographicFront">
              <a:rot lat="0" lon="0" rev="0"/>
            </a:camera>
            <a:lightRig rig="twoPt" dir="tl"/>
          </a:scene3d>
          <a:sp3d extrusionH="12700" prstMaterial="softEdge">
            <a:bevelT w="25400" h="50800"/>
          </a:sp3d>
        </a:effectStyle>
        <a:effectStyle>
          <a:effectLst>
            <a:innerShdw blurRad="50800" dist="25400" dir="2400000">
              <a:srgbClr val="808080">
                <a:alpha val="75000"/>
              </a:srgbClr>
            </a:innerShdw>
            <a:reflection blurRad="38100" stA="26000" endPos="35000" dist="12700" dir="5400000" fadeDir="4800000" sy="-100000" rotWithShape="0"/>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Inspiration.thmx</Template>
  <TotalTime>14566</TotalTime>
  <Words>2276</Words>
  <Application>Microsoft Macintosh PowerPoint</Application>
  <PresentationFormat>On-screen Show (4:3)</PresentationFormat>
  <Paragraphs>369</Paragraphs>
  <Slides>79</Slides>
  <Notes>0</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79</vt:i4>
      </vt:variant>
    </vt:vector>
  </HeadingPairs>
  <TitlesOfParts>
    <vt:vector size="82" baseType="lpstr">
      <vt:lpstr>Inspiration</vt:lpstr>
      <vt:lpstr>Document</vt:lpstr>
      <vt:lpstr>Equation</vt:lpstr>
      <vt:lpstr>Gases and Atmospheric Chemistry</vt:lpstr>
      <vt:lpstr>Lesson #1</vt:lpstr>
      <vt:lpstr>Unit Mind Map Overview</vt:lpstr>
      <vt:lpstr>Why Study Gases?</vt:lpstr>
      <vt:lpstr>Why Study Gases?</vt:lpstr>
      <vt:lpstr>States of Matter</vt:lpstr>
      <vt:lpstr>States of Matter</vt:lpstr>
      <vt:lpstr>Kinetic Molecular Theory</vt:lpstr>
      <vt:lpstr>Kinetic Molecular Theory</vt:lpstr>
      <vt:lpstr>Human Kinetics!</vt:lpstr>
      <vt:lpstr>Lesson #2</vt:lpstr>
      <vt:lpstr>Unit Mind Map Overview</vt:lpstr>
      <vt:lpstr>Gas laws</vt:lpstr>
      <vt:lpstr>Gas laws</vt:lpstr>
      <vt:lpstr>Boyle’s laws</vt:lpstr>
      <vt:lpstr>Boyle’s Law</vt:lpstr>
      <vt:lpstr>Boyle’s Law</vt:lpstr>
      <vt:lpstr>Pressure</vt:lpstr>
      <vt:lpstr>Pressure</vt:lpstr>
      <vt:lpstr>Sample problem using Boyle’s law</vt:lpstr>
      <vt:lpstr>Gas laws</vt:lpstr>
      <vt:lpstr>Gas laws</vt:lpstr>
      <vt:lpstr>Charles’ Law</vt:lpstr>
      <vt:lpstr>Charles’ Law</vt:lpstr>
      <vt:lpstr>Kelvin Scale and Absolute Zero</vt:lpstr>
      <vt:lpstr>Kelvin Scale and Absolute Zero</vt:lpstr>
      <vt:lpstr>Kelvin Scale and Absolute Zero</vt:lpstr>
      <vt:lpstr>Sample Problems</vt:lpstr>
      <vt:lpstr>Lesson #3</vt:lpstr>
      <vt:lpstr>Unit Mind Map Overview</vt:lpstr>
      <vt:lpstr>Gas laws</vt:lpstr>
      <vt:lpstr>Gas laws</vt:lpstr>
      <vt:lpstr>Gay-Lussac’s Law</vt:lpstr>
      <vt:lpstr>Gay-Lussac’s Law</vt:lpstr>
      <vt:lpstr>Gay-Lussac’s Law</vt:lpstr>
      <vt:lpstr>Gay-Lussac’s Law</vt:lpstr>
      <vt:lpstr>Examples of Gay-Lussac’s Law</vt:lpstr>
      <vt:lpstr>Examples of Gay-Lussac’s Law</vt:lpstr>
      <vt:lpstr>Sample Problems</vt:lpstr>
      <vt:lpstr>Sample Problems</vt:lpstr>
      <vt:lpstr>Sample Problems</vt:lpstr>
      <vt:lpstr>Sample Problems</vt:lpstr>
      <vt:lpstr>Gas laws</vt:lpstr>
      <vt:lpstr>Gas laws</vt:lpstr>
      <vt:lpstr>The Atmosphere</vt:lpstr>
      <vt:lpstr>The Atmosphere</vt:lpstr>
      <vt:lpstr>Mixture of Gases</vt:lpstr>
      <vt:lpstr>Mixture of Gases</vt:lpstr>
      <vt:lpstr>Dalton’s Law of Partial Pressures</vt:lpstr>
      <vt:lpstr>Sample Problem</vt:lpstr>
      <vt:lpstr>Sample Problem</vt:lpstr>
      <vt:lpstr>Sample Problem</vt:lpstr>
      <vt:lpstr>Sample Problem</vt:lpstr>
      <vt:lpstr>Sample Problem</vt:lpstr>
      <vt:lpstr>Lesson #4</vt:lpstr>
      <vt:lpstr>Unit Mind Map Overview</vt:lpstr>
      <vt:lpstr>Gas laws</vt:lpstr>
      <vt:lpstr>Gas laws</vt:lpstr>
      <vt:lpstr>Avogadro</vt:lpstr>
      <vt:lpstr>Avogadro</vt:lpstr>
      <vt:lpstr>Avogadro’s Law</vt:lpstr>
      <vt:lpstr>Avogadro’s Law</vt:lpstr>
      <vt:lpstr>Sample problem</vt:lpstr>
      <vt:lpstr>Sample problem</vt:lpstr>
      <vt:lpstr>Molar Volume</vt:lpstr>
      <vt:lpstr>Sample problem</vt:lpstr>
      <vt:lpstr>Sample problem</vt:lpstr>
      <vt:lpstr>Sample problem</vt:lpstr>
      <vt:lpstr>Sample problem</vt:lpstr>
      <vt:lpstr>Gas laws</vt:lpstr>
      <vt:lpstr>Gas laws</vt:lpstr>
      <vt:lpstr>Ideal Gas Law</vt:lpstr>
      <vt:lpstr>Ideal Gas Law</vt:lpstr>
      <vt:lpstr>Ideal Gas Law: R constant</vt:lpstr>
      <vt:lpstr>Ideal Gas Law</vt:lpstr>
      <vt:lpstr>Sample Problem</vt:lpstr>
      <vt:lpstr>Sample Problem</vt:lpstr>
      <vt:lpstr>Sample Problem</vt:lpstr>
      <vt:lpstr>Sample Problem</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Gases and Atmospheric Chemistry</dc:title>
  <dc:creator>Shannon Mendes</dc:creator>
  <cp:lastModifiedBy>Shannon Mendes</cp:lastModifiedBy>
  <cp:revision>151</cp:revision>
  <dcterms:created xsi:type="dcterms:W3CDTF">2012-02-22T15:52:10Z</dcterms:created>
  <dcterms:modified xsi:type="dcterms:W3CDTF">2012-03-21T02:24:20Z</dcterms:modified>
</cp:coreProperties>
</file>